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3"/>
    <p:sldId id="257" r:id="rId4"/>
    <p:sldId id="277" r:id="rId5"/>
    <p:sldId id="283" r:id="rId6"/>
    <p:sldId id="284" r:id="rId7"/>
    <p:sldId id="272" r:id="rId8"/>
    <p:sldId id="285" r:id="rId10"/>
    <p:sldId id="270" r:id="rId11"/>
    <p:sldId id="273" r:id="rId12"/>
    <p:sldId id="282" r:id="rId13"/>
    <p:sldId id="268" r:id="rId14"/>
    <p:sldId id="281" r:id="rId15"/>
    <p:sldId id="331" r:id="rId16"/>
    <p:sldId id="330" r:id="rId17"/>
    <p:sldId id="332" r:id="rId18"/>
    <p:sldId id="301" r:id="rId19"/>
    <p:sldId id="269" r:id="rId20"/>
    <p:sldId id="274" r:id="rId21"/>
    <p:sldId id="262" r:id="rId22"/>
    <p:sldId id="261" r:id="rId23"/>
    <p:sldId id="275" r:id="rId24"/>
    <p:sldId id="260" r:id="rId25"/>
    <p:sldId id="267" r:id="rId26"/>
    <p:sldId id="27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792" y="7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A9B194D-7E47-4671-AAF5-FF379DDDEEBC}" type="doc">
      <dgm:prSet loTypeId="urn:microsoft.com/office/officeart/2005/8/layout/radial4" loCatId="relationship" qsTypeId="urn:microsoft.com/office/officeart/2005/8/quickstyle/simple1" qsCatId="simple" csTypeId="urn:microsoft.com/office/officeart/2005/8/colors/colorful5" csCatId="colorful" phldr="1"/>
      <dgm:spPr/>
      <dgm:t>
        <a:bodyPr/>
        <a:lstStyle/>
        <a:p>
          <a:endParaRPr lang="zh-CN" altLang="en-US"/>
        </a:p>
      </dgm:t>
    </dgm:pt>
    <dgm:pt modelId="{02E4C04E-E3E2-4B90-B75E-A1BEBD9D12A7}">
      <dgm:prSet phldrT="[文本]"/>
      <dgm:spPr/>
      <dgm:t>
        <a:bodyPr/>
        <a:lstStyle/>
        <a:p>
          <a:r>
            <a:rPr lang="en-US" altLang="zh-CN" dirty="0" smtClean="0"/>
            <a:t>ACM/</a:t>
          </a:r>
          <a:r>
            <a:rPr lang="en-US" altLang="zh-CN" dirty="0" err="1" smtClean="0"/>
            <a:t>ICPC</a:t>
          </a:r>
          <a:r>
            <a:rPr lang="zh-CN" altLang="en-US" dirty="0" smtClean="0"/>
            <a:t>国际大学生程序设计竞赛</a:t>
          </a:r>
        </a:p>
      </dgm:t>
    </dgm:pt>
    <dgm:pt modelId="{BA81FEE0-1CDC-4C2D-B5EF-A84FFA594645}" cxnId="{A1F298AF-91D8-45E5-BA38-22F9CCB8DE39}" type="parTrans">
      <dgm:prSet/>
      <dgm:spPr/>
      <dgm:t>
        <a:bodyPr/>
        <a:lstStyle/>
        <a:p>
          <a:endParaRPr lang="zh-CN" altLang="en-US"/>
        </a:p>
      </dgm:t>
    </dgm:pt>
    <dgm:pt modelId="{C16FC306-F594-4B20-9DA6-7EBD31729C4A}" cxnId="{A1F298AF-91D8-45E5-BA38-22F9CCB8DE39}" type="sibTrans">
      <dgm:prSet/>
      <dgm:spPr/>
      <dgm:t>
        <a:bodyPr/>
        <a:lstStyle/>
        <a:p>
          <a:endParaRPr lang="zh-CN" altLang="en-US"/>
        </a:p>
      </dgm:t>
    </dgm:pt>
    <dgm:pt modelId="{8EB00B43-B07E-402A-B097-B9057D767BF6}">
      <dgm:prSet phldrT="[文本]"/>
      <dgm:spPr/>
      <dgm:t>
        <a:bodyPr/>
        <a:lstStyle/>
        <a:p>
          <a:r>
            <a:rPr lang="en-US" altLang="zh-CN" b="1" dirty="0" smtClean="0"/>
            <a:t>5</a:t>
          </a:r>
          <a:r>
            <a:rPr lang="zh-CN" altLang="en-US" b="1" dirty="0" smtClean="0"/>
            <a:t>个小时</a:t>
          </a:r>
          <a:endParaRPr lang="zh-CN" altLang="en-US" dirty="0"/>
        </a:p>
      </dgm:t>
    </dgm:pt>
    <dgm:pt modelId="{C3F3863C-D3AF-439E-A46D-5F626125D83E}" cxnId="{D82E6172-387E-4622-B21E-3F1A96654429}" type="parTrans">
      <dgm:prSet/>
      <dgm:spPr/>
      <dgm:t>
        <a:bodyPr/>
        <a:lstStyle/>
        <a:p>
          <a:endParaRPr lang="zh-CN" altLang="en-US"/>
        </a:p>
      </dgm:t>
    </dgm:pt>
    <dgm:pt modelId="{D15558E0-E7E0-42A5-8810-9DB4443290AE}" cxnId="{D82E6172-387E-4622-B21E-3F1A96654429}" type="sibTrans">
      <dgm:prSet/>
      <dgm:spPr/>
      <dgm:t>
        <a:bodyPr/>
        <a:lstStyle/>
        <a:p>
          <a:endParaRPr lang="zh-CN" altLang="en-US"/>
        </a:p>
      </dgm:t>
    </dgm:pt>
    <dgm:pt modelId="{04EC3916-96BC-4D32-A446-D5B8D11C6E50}">
      <dgm:prSet phldrT="[文本]"/>
      <dgm:spPr/>
      <dgm:t>
        <a:bodyPr/>
        <a:lstStyle/>
        <a:p>
          <a:r>
            <a:rPr lang="zh-CN" altLang="en-US" dirty="0" smtClean="0"/>
            <a:t>三名选手</a:t>
          </a:r>
          <a:endParaRPr lang="zh-CN" altLang="en-US" dirty="0"/>
        </a:p>
      </dgm:t>
    </dgm:pt>
    <dgm:pt modelId="{58BB900B-3634-49EA-9DFB-161C583CB07C}" cxnId="{A36A6CD6-B0AC-432B-A979-30878336D0AD}" type="parTrans">
      <dgm:prSet/>
      <dgm:spPr/>
      <dgm:t>
        <a:bodyPr/>
        <a:lstStyle/>
        <a:p>
          <a:endParaRPr lang="zh-CN" altLang="en-US"/>
        </a:p>
      </dgm:t>
    </dgm:pt>
    <dgm:pt modelId="{28BD642A-6CA0-40AF-8FFD-5750316E510F}" cxnId="{A36A6CD6-B0AC-432B-A979-30878336D0AD}" type="sibTrans">
      <dgm:prSet/>
      <dgm:spPr/>
      <dgm:t>
        <a:bodyPr/>
        <a:lstStyle/>
        <a:p>
          <a:endParaRPr lang="zh-CN" altLang="en-US"/>
        </a:p>
      </dgm:t>
    </dgm:pt>
    <dgm:pt modelId="{157178E2-8C9B-44B9-989F-13F25ADC7DD6}">
      <dgm:prSet phldrT="[文本]"/>
      <dgm:spPr/>
      <dgm:t>
        <a:bodyPr/>
        <a:lstStyle/>
        <a:p>
          <a:r>
            <a:rPr lang="zh-CN" altLang="en-US" dirty="0" smtClean="0"/>
            <a:t>一台计算机协作完成</a:t>
          </a:r>
          <a:endParaRPr lang="zh-CN" altLang="en-US" dirty="0"/>
        </a:p>
      </dgm:t>
    </dgm:pt>
    <dgm:pt modelId="{B33A2DD8-D05A-4264-8375-85FA58CB8263}" cxnId="{2C0B32B8-A2D1-464F-A3C5-FEB1DB1F58C4}" type="parTrans">
      <dgm:prSet/>
      <dgm:spPr/>
      <dgm:t>
        <a:bodyPr/>
        <a:lstStyle/>
        <a:p>
          <a:endParaRPr lang="zh-CN" altLang="en-US"/>
        </a:p>
      </dgm:t>
    </dgm:pt>
    <dgm:pt modelId="{FCE3B55B-65E3-4A42-9CA7-A0435FBACE54}" cxnId="{2C0B32B8-A2D1-464F-A3C5-FEB1DB1F58C4}" type="sibTrans">
      <dgm:prSet/>
      <dgm:spPr/>
      <dgm:t>
        <a:bodyPr/>
        <a:lstStyle/>
        <a:p>
          <a:endParaRPr lang="zh-CN" altLang="en-US"/>
        </a:p>
      </dgm:t>
    </dgm:pt>
    <dgm:pt modelId="{B52D2AD4-22D9-4A29-BBAD-DFF345336C0D}">
      <dgm:prSet phldrT="[文本]"/>
      <dgm:spPr/>
      <dgm:t>
        <a:bodyPr/>
        <a:lstStyle/>
        <a:p>
          <a:r>
            <a:rPr lang="en-US" altLang="zh-CN" dirty="0" smtClean="0"/>
            <a:t>8</a:t>
          </a:r>
          <a:r>
            <a:rPr lang="zh-CN" altLang="en-US" dirty="0" smtClean="0"/>
            <a:t>道或以上英文题</a:t>
          </a:r>
          <a:endParaRPr lang="zh-CN" altLang="en-US" dirty="0"/>
        </a:p>
      </dgm:t>
    </dgm:pt>
    <dgm:pt modelId="{2A4B9075-4925-42BF-9DC3-80038E1577A9}" cxnId="{DF93BB20-AFAF-462B-AA8D-0521BDFFBB5F}" type="parTrans">
      <dgm:prSet/>
      <dgm:spPr/>
      <dgm:t>
        <a:bodyPr/>
        <a:lstStyle/>
        <a:p>
          <a:endParaRPr lang="zh-CN" altLang="en-US"/>
        </a:p>
      </dgm:t>
    </dgm:pt>
    <dgm:pt modelId="{85524D5F-BD42-486B-AD67-CD7A2D4E1B95}" cxnId="{DF93BB20-AFAF-462B-AA8D-0521BDFFBB5F}" type="sibTrans">
      <dgm:prSet/>
      <dgm:spPr/>
      <dgm:t>
        <a:bodyPr/>
        <a:lstStyle/>
        <a:p>
          <a:endParaRPr lang="zh-CN" altLang="en-US"/>
        </a:p>
      </dgm:t>
    </dgm:pt>
    <dgm:pt modelId="{B45DDEB5-172E-443C-8DE3-E266F0364CD3}">
      <dgm:prSet/>
      <dgm:spPr/>
      <dgm:t>
        <a:bodyPr/>
        <a:lstStyle/>
        <a:p>
          <a:r>
            <a:rPr lang="zh-CN" altLang="en-US" dirty="0" smtClean="0"/>
            <a:t>即时提交</a:t>
          </a:r>
          <a:endParaRPr lang="zh-CN" altLang="en-US" dirty="0"/>
        </a:p>
      </dgm:t>
    </dgm:pt>
    <dgm:pt modelId="{83099BE8-8CC1-40A0-8145-5DC93E5BBC67}" cxnId="{BC0908EA-C046-4DB1-A1CD-649E16D0D2AF}" type="parTrans">
      <dgm:prSet/>
      <dgm:spPr/>
      <dgm:t>
        <a:bodyPr/>
        <a:lstStyle/>
        <a:p>
          <a:endParaRPr lang="zh-CN" altLang="en-US"/>
        </a:p>
      </dgm:t>
    </dgm:pt>
    <dgm:pt modelId="{A1D512A0-3F56-496D-9F93-4803C588F8CA}" cxnId="{BC0908EA-C046-4DB1-A1CD-649E16D0D2AF}" type="sibTrans">
      <dgm:prSet/>
      <dgm:spPr/>
      <dgm:t>
        <a:bodyPr/>
        <a:lstStyle/>
        <a:p>
          <a:endParaRPr lang="zh-CN" altLang="en-US"/>
        </a:p>
      </dgm:t>
    </dgm:pt>
    <dgm:pt modelId="{E24DF039-21ED-42DB-85AA-51F632C8BA25}">
      <dgm:prSet/>
      <dgm:spPr/>
      <dgm:t>
        <a:bodyPr/>
        <a:lstStyle/>
        <a:p>
          <a:r>
            <a:rPr lang="zh-CN" altLang="en-US" dirty="0" smtClean="0"/>
            <a:t>自动判断</a:t>
          </a:r>
          <a:endParaRPr lang="zh-CN" altLang="en-US" dirty="0"/>
        </a:p>
      </dgm:t>
    </dgm:pt>
    <dgm:pt modelId="{1852B6E5-BC98-4FFE-B154-F75797A9FE4B}" cxnId="{F5D48E5D-A83A-4C94-80CC-72FFC1256C0C}" type="parTrans">
      <dgm:prSet/>
      <dgm:spPr/>
      <dgm:t>
        <a:bodyPr/>
        <a:lstStyle/>
        <a:p>
          <a:endParaRPr lang="zh-CN" altLang="en-US"/>
        </a:p>
      </dgm:t>
    </dgm:pt>
    <dgm:pt modelId="{4160A0CD-3345-4BB5-91E6-0488DAC19911}" cxnId="{F5D48E5D-A83A-4C94-80CC-72FFC1256C0C}" type="sibTrans">
      <dgm:prSet/>
      <dgm:spPr/>
      <dgm:t>
        <a:bodyPr/>
        <a:lstStyle/>
        <a:p>
          <a:endParaRPr lang="zh-CN" altLang="en-US"/>
        </a:p>
      </dgm:t>
    </dgm:pt>
    <dgm:pt modelId="{92619F86-3A8E-4047-A564-F9C30CBC4F42}">
      <dgm:prSet/>
      <dgm:spPr/>
      <dgm:t>
        <a:bodyPr/>
        <a:lstStyle/>
        <a:p>
          <a:r>
            <a:rPr lang="zh-CN" altLang="en-US" dirty="0" smtClean="0"/>
            <a:t>解题数和时间排名</a:t>
          </a:r>
          <a:endParaRPr lang="zh-CN" altLang="en-US" dirty="0"/>
        </a:p>
      </dgm:t>
    </dgm:pt>
    <dgm:pt modelId="{9829A20E-C0D8-462D-9CE9-146C3540DA10}" cxnId="{DC5C655C-C493-4AD6-B10C-B403637AC9F5}" type="parTrans">
      <dgm:prSet/>
      <dgm:spPr/>
      <dgm:t>
        <a:bodyPr/>
        <a:lstStyle/>
        <a:p>
          <a:endParaRPr lang="zh-CN" altLang="en-US"/>
        </a:p>
      </dgm:t>
    </dgm:pt>
    <dgm:pt modelId="{9D215AFA-F2C2-40C4-A53B-5CA54417CBE0}" cxnId="{DC5C655C-C493-4AD6-B10C-B403637AC9F5}" type="sibTrans">
      <dgm:prSet/>
      <dgm:spPr/>
      <dgm:t>
        <a:bodyPr/>
        <a:lstStyle/>
        <a:p>
          <a:endParaRPr lang="zh-CN" altLang="en-US"/>
        </a:p>
      </dgm:t>
    </dgm:pt>
    <dgm:pt modelId="{486F8A26-B373-4CFF-8692-2E7A020D6485}">
      <dgm:prSet/>
      <dgm:spPr/>
      <dgm:t>
        <a:bodyPr/>
        <a:lstStyle/>
        <a:p>
          <a:r>
            <a:rPr lang="zh-CN" altLang="en-US" dirty="0" smtClean="0"/>
            <a:t>由</a:t>
          </a:r>
          <a:r>
            <a:rPr lang="en-US" altLang="zh-CN" b="1" dirty="0" smtClean="0">
              <a:solidFill>
                <a:srgbClr val="0000FF"/>
              </a:solidFill>
            </a:rPr>
            <a:t>ACM</a:t>
          </a:r>
          <a:r>
            <a:rPr lang="zh-CN" altLang="en-US" dirty="0" smtClean="0"/>
            <a:t>主办的</a:t>
          </a:r>
          <a:endParaRPr lang="zh-CN" altLang="en-US" dirty="0"/>
        </a:p>
      </dgm:t>
    </dgm:pt>
    <dgm:pt modelId="{4F419AEA-7A11-4322-A25F-B62BCFA84903}" cxnId="{42114213-049F-4886-9702-AD68F4FF7D3B}" type="parTrans">
      <dgm:prSet/>
      <dgm:spPr/>
      <dgm:t>
        <a:bodyPr/>
        <a:lstStyle/>
        <a:p>
          <a:endParaRPr lang="zh-CN" altLang="en-US"/>
        </a:p>
      </dgm:t>
    </dgm:pt>
    <dgm:pt modelId="{4B513A38-CE95-4347-A949-E6CE06C9CB3F}" cxnId="{42114213-049F-4886-9702-AD68F4FF7D3B}" type="sibTrans">
      <dgm:prSet/>
      <dgm:spPr/>
      <dgm:t>
        <a:bodyPr/>
        <a:lstStyle/>
        <a:p>
          <a:endParaRPr lang="zh-CN" altLang="en-US"/>
        </a:p>
      </dgm:t>
    </dgm:pt>
    <dgm:pt modelId="{A1390C06-D0E5-42B0-AFB2-4B3AF31A70C9}" type="pres">
      <dgm:prSet presAssocID="{7A9B194D-7E47-4671-AAF5-FF379DDDEEBC}" presName="cycle" presStyleCnt="0">
        <dgm:presLayoutVars>
          <dgm:chMax val="1"/>
          <dgm:dir/>
          <dgm:animLvl val="ctr"/>
          <dgm:resizeHandles val="exact"/>
        </dgm:presLayoutVars>
      </dgm:prSet>
      <dgm:spPr/>
      <dgm:t>
        <a:bodyPr/>
        <a:lstStyle/>
        <a:p>
          <a:endParaRPr lang="zh-CN" altLang="en-US"/>
        </a:p>
      </dgm:t>
    </dgm:pt>
    <dgm:pt modelId="{D59B3247-541B-4B46-8C60-2E28AF80F59C}" type="pres">
      <dgm:prSet presAssocID="{02E4C04E-E3E2-4B90-B75E-A1BEBD9D12A7}" presName="centerShape" presStyleLbl="node0" presStyleIdx="0" presStyleCnt="1"/>
      <dgm:spPr/>
      <dgm:t>
        <a:bodyPr/>
        <a:lstStyle/>
        <a:p>
          <a:endParaRPr lang="zh-CN" altLang="en-US"/>
        </a:p>
      </dgm:t>
    </dgm:pt>
    <dgm:pt modelId="{C5F13461-9040-4FB8-90CD-133D00BF1CC5}" type="pres">
      <dgm:prSet presAssocID="{C3F3863C-D3AF-439E-A46D-5F626125D83E}" presName="parTrans" presStyleLbl="bgSibTrans2D1" presStyleIdx="0" presStyleCnt="8"/>
      <dgm:spPr/>
      <dgm:t>
        <a:bodyPr/>
        <a:lstStyle/>
        <a:p>
          <a:endParaRPr lang="zh-CN" altLang="en-US"/>
        </a:p>
      </dgm:t>
    </dgm:pt>
    <dgm:pt modelId="{10F50466-E761-498D-AA1E-37BE30F31A54}" type="pres">
      <dgm:prSet presAssocID="{8EB00B43-B07E-402A-B097-B9057D767BF6}" presName="node" presStyleLbl="node1" presStyleIdx="0" presStyleCnt="8">
        <dgm:presLayoutVars>
          <dgm:bulletEnabled val="1"/>
        </dgm:presLayoutVars>
      </dgm:prSet>
      <dgm:spPr/>
      <dgm:t>
        <a:bodyPr/>
        <a:lstStyle/>
        <a:p>
          <a:endParaRPr lang="zh-CN" altLang="en-US"/>
        </a:p>
      </dgm:t>
    </dgm:pt>
    <dgm:pt modelId="{A0895975-A01C-424F-A60E-67DFBF3EC7B1}" type="pres">
      <dgm:prSet presAssocID="{58BB900B-3634-49EA-9DFB-161C583CB07C}" presName="parTrans" presStyleLbl="bgSibTrans2D1" presStyleIdx="1" presStyleCnt="8"/>
      <dgm:spPr/>
      <dgm:t>
        <a:bodyPr/>
        <a:lstStyle/>
        <a:p>
          <a:endParaRPr lang="zh-CN" altLang="en-US"/>
        </a:p>
      </dgm:t>
    </dgm:pt>
    <dgm:pt modelId="{F2DCBDD1-97A1-4D64-A8B2-0A6F6DA53DAB}" type="pres">
      <dgm:prSet presAssocID="{04EC3916-96BC-4D32-A446-D5B8D11C6E50}" presName="node" presStyleLbl="node1" presStyleIdx="1" presStyleCnt="8">
        <dgm:presLayoutVars>
          <dgm:bulletEnabled val="1"/>
        </dgm:presLayoutVars>
      </dgm:prSet>
      <dgm:spPr/>
      <dgm:t>
        <a:bodyPr/>
        <a:lstStyle/>
        <a:p>
          <a:endParaRPr lang="zh-CN" altLang="en-US"/>
        </a:p>
      </dgm:t>
    </dgm:pt>
    <dgm:pt modelId="{6C178B37-0971-4E6D-B7F7-3BB7C5E409C2}" type="pres">
      <dgm:prSet presAssocID="{1852B6E5-BC98-4FFE-B154-F75797A9FE4B}" presName="parTrans" presStyleLbl="bgSibTrans2D1" presStyleIdx="2" presStyleCnt="8"/>
      <dgm:spPr/>
      <dgm:t>
        <a:bodyPr/>
        <a:lstStyle/>
        <a:p>
          <a:endParaRPr lang="zh-CN" altLang="en-US"/>
        </a:p>
      </dgm:t>
    </dgm:pt>
    <dgm:pt modelId="{96A35C1A-428C-4814-AAAE-46F4B4C693C6}" type="pres">
      <dgm:prSet presAssocID="{E24DF039-21ED-42DB-85AA-51F632C8BA25}" presName="node" presStyleLbl="node1" presStyleIdx="2" presStyleCnt="8" custRadScaleRad="116095" custRadScaleInc="351608">
        <dgm:presLayoutVars>
          <dgm:bulletEnabled val="1"/>
        </dgm:presLayoutVars>
      </dgm:prSet>
      <dgm:spPr/>
      <dgm:t>
        <a:bodyPr/>
        <a:lstStyle/>
        <a:p>
          <a:endParaRPr lang="zh-CN" altLang="en-US"/>
        </a:p>
      </dgm:t>
    </dgm:pt>
    <dgm:pt modelId="{9F9B9FDE-A3F6-42DD-88EE-C0E033529C85}" type="pres">
      <dgm:prSet presAssocID="{9829A20E-C0D8-462D-9CE9-146C3540DA10}" presName="parTrans" presStyleLbl="bgSibTrans2D1" presStyleIdx="3" presStyleCnt="8"/>
      <dgm:spPr/>
      <dgm:t>
        <a:bodyPr/>
        <a:lstStyle/>
        <a:p>
          <a:endParaRPr lang="zh-CN" altLang="en-US"/>
        </a:p>
      </dgm:t>
    </dgm:pt>
    <dgm:pt modelId="{CE8AFA44-985D-41B8-AB5E-9D584AD03255}" type="pres">
      <dgm:prSet presAssocID="{92619F86-3A8E-4047-A564-F9C30CBC4F42}" presName="node" presStyleLbl="node1" presStyleIdx="3" presStyleCnt="8" custRadScaleRad="106036" custRadScaleInc="339457">
        <dgm:presLayoutVars>
          <dgm:bulletEnabled val="1"/>
        </dgm:presLayoutVars>
      </dgm:prSet>
      <dgm:spPr/>
      <dgm:t>
        <a:bodyPr/>
        <a:lstStyle/>
        <a:p>
          <a:endParaRPr lang="zh-CN" altLang="en-US"/>
        </a:p>
      </dgm:t>
    </dgm:pt>
    <dgm:pt modelId="{37191B02-867B-472F-AC48-0ABA2456A970}" type="pres">
      <dgm:prSet presAssocID="{83099BE8-8CC1-40A0-8145-5DC93E5BBC67}" presName="parTrans" presStyleLbl="bgSibTrans2D1" presStyleIdx="4" presStyleCnt="8"/>
      <dgm:spPr/>
      <dgm:t>
        <a:bodyPr/>
        <a:lstStyle/>
        <a:p>
          <a:endParaRPr lang="zh-CN" altLang="en-US"/>
        </a:p>
      </dgm:t>
    </dgm:pt>
    <dgm:pt modelId="{2E7C1AEF-5409-4927-9ED5-FE5AAE7FD044}" type="pres">
      <dgm:prSet presAssocID="{B45DDEB5-172E-443C-8DE3-E266F0364CD3}" presName="node" presStyleLbl="node1" presStyleIdx="4" presStyleCnt="8">
        <dgm:presLayoutVars>
          <dgm:bulletEnabled val="1"/>
        </dgm:presLayoutVars>
      </dgm:prSet>
      <dgm:spPr/>
      <dgm:t>
        <a:bodyPr/>
        <a:lstStyle/>
        <a:p>
          <a:endParaRPr lang="zh-CN" altLang="en-US"/>
        </a:p>
      </dgm:t>
    </dgm:pt>
    <dgm:pt modelId="{D70AEC4F-A195-4F24-9058-973288D49635}" type="pres">
      <dgm:prSet presAssocID="{B33A2DD8-D05A-4264-8375-85FA58CB8263}" presName="parTrans" presStyleLbl="bgSibTrans2D1" presStyleIdx="5" presStyleCnt="8"/>
      <dgm:spPr/>
      <dgm:t>
        <a:bodyPr/>
        <a:lstStyle/>
        <a:p>
          <a:endParaRPr lang="zh-CN" altLang="en-US"/>
        </a:p>
      </dgm:t>
    </dgm:pt>
    <dgm:pt modelId="{CA27C041-57E9-43E0-A707-DBDA0B8F5E1E}" type="pres">
      <dgm:prSet presAssocID="{157178E2-8C9B-44B9-989F-13F25ADC7DD6}" presName="node" presStyleLbl="node1" presStyleIdx="5" presStyleCnt="8" custRadScaleRad="109290" custRadScaleInc="-354059">
        <dgm:presLayoutVars>
          <dgm:bulletEnabled val="1"/>
        </dgm:presLayoutVars>
      </dgm:prSet>
      <dgm:spPr/>
      <dgm:t>
        <a:bodyPr/>
        <a:lstStyle/>
        <a:p>
          <a:endParaRPr lang="zh-CN" altLang="en-US"/>
        </a:p>
      </dgm:t>
    </dgm:pt>
    <dgm:pt modelId="{FB795652-CCEC-4649-9FDB-09B02E5D6A26}" type="pres">
      <dgm:prSet presAssocID="{4F419AEA-7A11-4322-A25F-B62BCFA84903}" presName="parTrans" presStyleLbl="bgSibTrans2D1" presStyleIdx="6" presStyleCnt="8"/>
      <dgm:spPr/>
      <dgm:t>
        <a:bodyPr/>
        <a:lstStyle/>
        <a:p>
          <a:endParaRPr lang="zh-CN" altLang="en-US"/>
        </a:p>
      </dgm:t>
    </dgm:pt>
    <dgm:pt modelId="{A0600391-1BA2-451D-B6FC-FEB0696633B3}" type="pres">
      <dgm:prSet presAssocID="{486F8A26-B373-4CFF-8692-2E7A020D6485}" presName="node" presStyleLbl="node1" presStyleIdx="6" presStyleCnt="8" custRadScaleRad="99355" custRadScaleInc="106025">
        <dgm:presLayoutVars>
          <dgm:bulletEnabled val="1"/>
        </dgm:presLayoutVars>
      </dgm:prSet>
      <dgm:spPr/>
      <dgm:t>
        <a:bodyPr/>
        <a:lstStyle/>
        <a:p>
          <a:endParaRPr lang="zh-CN" altLang="en-US"/>
        </a:p>
      </dgm:t>
    </dgm:pt>
    <dgm:pt modelId="{3B453C5E-63D6-4C8B-97CD-E1CDBA8F5EBF}" type="pres">
      <dgm:prSet presAssocID="{2A4B9075-4925-42BF-9DC3-80038E1577A9}" presName="parTrans" presStyleLbl="bgSibTrans2D1" presStyleIdx="7" presStyleCnt="8"/>
      <dgm:spPr/>
      <dgm:t>
        <a:bodyPr/>
        <a:lstStyle/>
        <a:p>
          <a:endParaRPr lang="zh-CN" altLang="en-US"/>
        </a:p>
      </dgm:t>
    </dgm:pt>
    <dgm:pt modelId="{01BEFDC0-2622-4E75-BC8A-F9B15462C12E}" type="pres">
      <dgm:prSet presAssocID="{B52D2AD4-22D9-4A29-BBAD-DFF345336C0D}" presName="node" presStyleLbl="node1" presStyleIdx="7" presStyleCnt="8" custRadScaleRad="98494" custRadScaleInc="-466778">
        <dgm:presLayoutVars>
          <dgm:bulletEnabled val="1"/>
        </dgm:presLayoutVars>
      </dgm:prSet>
      <dgm:spPr/>
      <dgm:t>
        <a:bodyPr/>
        <a:lstStyle/>
        <a:p>
          <a:endParaRPr lang="zh-CN" altLang="en-US"/>
        </a:p>
      </dgm:t>
    </dgm:pt>
  </dgm:ptLst>
  <dgm:cxnLst>
    <dgm:cxn modelId="{A36A6CD6-B0AC-432B-A979-30878336D0AD}" srcId="{02E4C04E-E3E2-4B90-B75E-A1BEBD9D12A7}" destId="{04EC3916-96BC-4D32-A446-D5B8D11C6E50}" srcOrd="1" destOrd="0" parTransId="{58BB900B-3634-49EA-9DFB-161C583CB07C}" sibTransId="{28BD642A-6CA0-40AF-8FFD-5750316E510F}"/>
    <dgm:cxn modelId="{DC5C655C-C493-4AD6-B10C-B403637AC9F5}" srcId="{02E4C04E-E3E2-4B90-B75E-A1BEBD9D12A7}" destId="{92619F86-3A8E-4047-A564-F9C30CBC4F42}" srcOrd="3" destOrd="0" parTransId="{9829A20E-C0D8-462D-9CE9-146C3540DA10}" sibTransId="{9D215AFA-F2C2-40C4-A53B-5CA54417CBE0}"/>
    <dgm:cxn modelId="{DF93BB20-AFAF-462B-AA8D-0521BDFFBB5F}" srcId="{02E4C04E-E3E2-4B90-B75E-A1BEBD9D12A7}" destId="{B52D2AD4-22D9-4A29-BBAD-DFF345336C0D}" srcOrd="7" destOrd="0" parTransId="{2A4B9075-4925-42BF-9DC3-80038E1577A9}" sibTransId="{85524D5F-BD42-486B-AD67-CD7A2D4E1B95}"/>
    <dgm:cxn modelId="{BC0908EA-C046-4DB1-A1CD-649E16D0D2AF}" srcId="{02E4C04E-E3E2-4B90-B75E-A1BEBD9D12A7}" destId="{B45DDEB5-172E-443C-8DE3-E266F0364CD3}" srcOrd="4" destOrd="0" parTransId="{83099BE8-8CC1-40A0-8145-5DC93E5BBC67}" sibTransId="{A1D512A0-3F56-496D-9F93-4803C588F8CA}"/>
    <dgm:cxn modelId="{F2ACC6E9-C617-476A-B17D-0842F239DB9A}" type="presOf" srcId="{1852B6E5-BC98-4FFE-B154-F75797A9FE4B}" destId="{6C178B37-0971-4E6D-B7F7-3BB7C5E409C2}" srcOrd="0" destOrd="0" presId="urn:microsoft.com/office/officeart/2005/8/layout/radial4"/>
    <dgm:cxn modelId="{AAE71349-BA73-48BD-94E7-1AB6C3816EE4}" type="presOf" srcId="{58BB900B-3634-49EA-9DFB-161C583CB07C}" destId="{A0895975-A01C-424F-A60E-67DFBF3EC7B1}" srcOrd="0" destOrd="0" presId="urn:microsoft.com/office/officeart/2005/8/layout/radial4"/>
    <dgm:cxn modelId="{12981633-33A5-44F7-B514-9B4ACA2E24AF}" type="presOf" srcId="{83099BE8-8CC1-40A0-8145-5DC93E5BBC67}" destId="{37191B02-867B-472F-AC48-0ABA2456A970}" srcOrd="0" destOrd="0" presId="urn:microsoft.com/office/officeart/2005/8/layout/radial4"/>
    <dgm:cxn modelId="{1D70DE5D-13E2-4538-BD06-A6204EDFAF82}" type="presOf" srcId="{2A4B9075-4925-42BF-9DC3-80038E1577A9}" destId="{3B453C5E-63D6-4C8B-97CD-E1CDBA8F5EBF}" srcOrd="0" destOrd="0" presId="urn:microsoft.com/office/officeart/2005/8/layout/radial4"/>
    <dgm:cxn modelId="{21141F77-083A-46F6-BA08-C40077EA20EB}" type="presOf" srcId="{92619F86-3A8E-4047-A564-F9C30CBC4F42}" destId="{CE8AFA44-985D-41B8-AB5E-9D584AD03255}" srcOrd="0" destOrd="0" presId="urn:microsoft.com/office/officeart/2005/8/layout/radial4"/>
    <dgm:cxn modelId="{1DFA8C9E-14BC-4B3D-9376-C4EE7F5C796B}" type="presOf" srcId="{486F8A26-B373-4CFF-8692-2E7A020D6485}" destId="{A0600391-1BA2-451D-B6FC-FEB0696633B3}" srcOrd="0" destOrd="0" presId="urn:microsoft.com/office/officeart/2005/8/layout/radial4"/>
    <dgm:cxn modelId="{A1F298AF-91D8-45E5-BA38-22F9CCB8DE39}" srcId="{7A9B194D-7E47-4671-AAF5-FF379DDDEEBC}" destId="{02E4C04E-E3E2-4B90-B75E-A1BEBD9D12A7}" srcOrd="0" destOrd="0" parTransId="{BA81FEE0-1CDC-4C2D-B5EF-A84FFA594645}" sibTransId="{C16FC306-F594-4B20-9DA6-7EBD31729C4A}"/>
    <dgm:cxn modelId="{8E91EAAD-B107-4353-B854-0F4C8E4B280B}" type="presOf" srcId="{C3F3863C-D3AF-439E-A46D-5F626125D83E}" destId="{C5F13461-9040-4FB8-90CD-133D00BF1CC5}" srcOrd="0" destOrd="0" presId="urn:microsoft.com/office/officeart/2005/8/layout/radial4"/>
    <dgm:cxn modelId="{2C0B32B8-A2D1-464F-A3C5-FEB1DB1F58C4}" srcId="{02E4C04E-E3E2-4B90-B75E-A1BEBD9D12A7}" destId="{157178E2-8C9B-44B9-989F-13F25ADC7DD6}" srcOrd="5" destOrd="0" parTransId="{B33A2DD8-D05A-4264-8375-85FA58CB8263}" sibTransId="{FCE3B55B-65E3-4A42-9CA7-A0435FBACE54}"/>
    <dgm:cxn modelId="{5184B852-F720-4C38-9F39-7BDF2133BA3D}" type="presOf" srcId="{9829A20E-C0D8-462D-9CE9-146C3540DA10}" destId="{9F9B9FDE-A3F6-42DD-88EE-C0E033529C85}" srcOrd="0" destOrd="0" presId="urn:microsoft.com/office/officeart/2005/8/layout/radial4"/>
    <dgm:cxn modelId="{F5D48E5D-A83A-4C94-80CC-72FFC1256C0C}" srcId="{02E4C04E-E3E2-4B90-B75E-A1BEBD9D12A7}" destId="{E24DF039-21ED-42DB-85AA-51F632C8BA25}" srcOrd="2" destOrd="0" parTransId="{1852B6E5-BC98-4FFE-B154-F75797A9FE4B}" sibTransId="{4160A0CD-3345-4BB5-91E6-0488DAC19911}"/>
    <dgm:cxn modelId="{9A5A36E8-7F66-4AE5-8520-64478721A297}" type="presOf" srcId="{E24DF039-21ED-42DB-85AA-51F632C8BA25}" destId="{96A35C1A-428C-4814-AAAE-46F4B4C693C6}" srcOrd="0" destOrd="0" presId="urn:microsoft.com/office/officeart/2005/8/layout/radial4"/>
    <dgm:cxn modelId="{C54C978F-B8FF-4B40-BCC4-7F28F58D2619}" type="presOf" srcId="{157178E2-8C9B-44B9-989F-13F25ADC7DD6}" destId="{CA27C041-57E9-43E0-A707-DBDA0B8F5E1E}" srcOrd="0" destOrd="0" presId="urn:microsoft.com/office/officeart/2005/8/layout/radial4"/>
    <dgm:cxn modelId="{CB5A8873-9A1A-4BA2-91E1-F51F3E212CF2}" type="presOf" srcId="{02E4C04E-E3E2-4B90-B75E-A1BEBD9D12A7}" destId="{D59B3247-541B-4B46-8C60-2E28AF80F59C}" srcOrd="0" destOrd="0" presId="urn:microsoft.com/office/officeart/2005/8/layout/radial4"/>
    <dgm:cxn modelId="{38A9B059-0482-4295-9413-60923BE0250D}" type="presOf" srcId="{4F419AEA-7A11-4322-A25F-B62BCFA84903}" destId="{FB795652-CCEC-4649-9FDB-09B02E5D6A26}" srcOrd="0" destOrd="0" presId="urn:microsoft.com/office/officeart/2005/8/layout/radial4"/>
    <dgm:cxn modelId="{D82E6172-387E-4622-B21E-3F1A96654429}" srcId="{02E4C04E-E3E2-4B90-B75E-A1BEBD9D12A7}" destId="{8EB00B43-B07E-402A-B097-B9057D767BF6}" srcOrd="0" destOrd="0" parTransId="{C3F3863C-D3AF-439E-A46D-5F626125D83E}" sibTransId="{D15558E0-E7E0-42A5-8810-9DB4443290AE}"/>
    <dgm:cxn modelId="{56DD9BEA-C991-4EBA-B4DF-1EF4D127CD6B}" type="presOf" srcId="{B52D2AD4-22D9-4A29-BBAD-DFF345336C0D}" destId="{01BEFDC0-2622-4E75-BC8A-F9B15462C12E}" srcOrd="0" destOrd="0" presId="urn:microsoft.com/office/officeart/2005/8/layout/radial4"/>
    <dgm:cxn modelId="{81347B33-AD05-4951-9188-2C7837D1A846}" type="presOf" srcId="{8EB00B43-B07E-402A-B097-B9057D767BF6}" destId="{10F50466-E761-498D-AA1E-37BE30F31A54}" srcOrd="0" destOrd="0" presId="urn:microsoft.com/office/officeart/2005/8/layout/radial4"/>
    <dgm:cxn modelId="{8B51E626-617F-43B1-B84F-16C3F9EFDD68}" type="presOf" srcId="{04EC3916-96BC-4D32-A446-D5B8D11C6E50}" destId="{F2DCBDD1-97A1-4D64-A8B2-0A6F6DA53DAB}" srcOrd="0" destOrd="0" presId="urn:microsoft.com/office/officeart/2005/8/layout/radial4"/>
    <dgm:cxn modelId="{F33EB54D-284B-4C6D-9476-879DB393F8EF}" type="presOf" srcId="{7A9B194D-7E47-4671-AAF5-FF379DDDEEBC}" destId="{A1390C06-D0E5-42B0-AFB2-4B3AF31A70C9}" srcOrd="0" destOrd="0" presId="urn:microsoft.com/office/officeart/2005/8/layout/radial4"/>
    <dgm:cxn modelId="{42114213-049F-4886-9702-AD68F4FF7D3B}" srcId="{02E4C04E-E3E2-4B90-B75E-A1BEBD9D12A7}" destId="{486F8A26-B373-4CFF-8692-2E7A020D6485}" srcOrd="6" destOrd="0" parTransId="{4F419AEA-7A11-4322-A25F-B62BCFA84903}" sibTransId="{4B513A38-CE95-4347-A949-E6CE06C9CB3F}"/>
    <dgm:cxn modelId="{E648FAB9-1A70-44E6-B9D0-8483EEE39D26}" type="presOf" srcId="{B45DDEB5-172E-443C-8DE3-E266F0364CD3}" destId="{2E7C1AEF-5409-4927-9ED5-FE5AAE7FD044}" srcOrd="0" destOrd="0" presId="urn:microsoft.com/office/officeart/2005/8/layout/radial4"/>
    <dgm:cxn modelId="{2C095A0B-8DD1-44C5-97EE-3141502BC324}" type="presOf" srcId="{B33A2DD8-D05A-4264-8375-85FA58CB8263}" destId="{D70AEC4F-A195-4F24-9058-973288D49635}" srcOrd="0" destOrd="0" presId="urn:microsoft.com/office/officeart/2005/8/layout/radial4"/>
    <dgm:cxn modelId="{F5383276-F5EF-4AE4-B9D6-626EC9C39DA2}" type="presParOf" srcId="{A1390C06-D0E5-42B0-AFB2-4B3AF31A70C9}" destId="{D59B3247-541B-4B46-8C60-2E28AF80F59C}" srcOrd="0" destOrd="0" presId="urn:microsoft.com/office/officeart/2005/8/layout/radial4"/>
    <dgm:cxn modelId="{3F9653C7-60C0-4AB6-BCDC-D04CC9EBB5FF}" type="presParOf" srcId="{A1390C06-D0E5-42B0-AFB2-4B3AF31A70C9}" destId="{C5F13461-9040-4FB8-90CD-133D00BF1CC5}" srcOrd="1" destOrd="0" presId="urn:microsoft.com/office/officeart/2005/8/layout/radial4"/>
    <dgm:cxn modelId="{DE48D09C-ACB5-4AED-A531-64DD2965B26C}" type="presParOf" srcId="{A1390C06-D0E5-42B0-AFB2-4B3AF31A70C9}" destId="{10F50466-E761-498D-AA1E-37BE30F31A54}" srcOrd="2" destOrd="0" presId="urn:microsoft.com/office/officeart/2005/8/layout/radial4"/>
    <dgm:cxn modelId="{E90304B0-0E75-4501-8B83-BD73CFAD6D6B}" type="presParOf" srcId="{A1390C06-D0E5-42B0-AFB2-4B3AF31A70C9}" destId="{A0895975-A01C-424F-A60E-67DFBF3EC7B1}" srcOrd="3" destOrd="0" presId="urn:microsoft.com/office/officeart/2005/8/layout/radial4"/>
    <dgm:cxn modelId="{575F756F-27DE-481C-BF02-C1773E36E09C}" type="presParOf" srcId="{A1390C06-D0E5-42B0-AFB2-4B3AF31A70C9}" destId="{F2DCBDD1-97A1-4D64-A8B2-0A6F6DA53DAB}" srcOrd="4" destOrd="0" presId="urn:microsoft.com/office/officeart/2005/8/layout/radial4"/>
    <dgm:cxn modelId="{18EB02F2-C9A4-4AD3-98B5-E35060A795AB}" type="presParOf" srcId="{A1390C06-D0E5-42B0-AFB2-4B3AF31A70C9}" destId="{6C178B37-0971-4E6D-B7F7-3BB7C5E409C2}" srcOrd="5" destOrd="0" presId="urn:microsoft.com/office/officeart/2005/8/layout/radial4"/>
    <dgm:cxn modelId="{08B31477-DD07-4F5E-81F9-B65152C84C12}" type="presParOf" srcId="{A1390C06-D0E5-42B0-AFB2-4B3AF31A70C9}" destId="{96A35C1A-428C-4814-AAAE-46F4B4C693C6}" srcOrd="6" destOrd="0" presId="urn:microsoft.com/office/officeart/2005/8/layout/radial4"/>
    <dgm:cxn modelId="{7ADDEC12-AB0D-47A0-A183-1233F8A98D3B}" type="presParOf" srcId="{A1390C06-D0E5-42B0-AFB2-4B3AF31A70C9}" destId="{9F9B9FDE-A3F6-42DD-88EE-C0E033529C85}" srcOrd="7" destOrd="0" presId="urn:microsoft.com/office/officeart/2005/8/layout/radial4"/>
    <dgm:cxn modelId="{EEC91632-222A-4142-A5DD-3CB87F869F0E}" type="presParOf" srcId="{A1390C06-D0E5-42B0-AFB2-4B3AF31A70C9}" destId="{CE8AFA44-985D-41B8-AB5E-9D584AD03255}" srcOrd="8" destOrd="0" presId="urn:microsoft.com/office/officeart/2005/8/layout/radial4"/>
    <dgm:cxn modelId="{B35D5323-CB83-49A2-AD30-8AD6CAEDE136}" type="presParOf" srcId="{A1390C06-D0E5-42B0-AFB2-4B3AF31A70C9}" destId="{37191B02-867B-472F-AC48-0ABA2456A970}" srcOrd="9" destOrd="0" presId="urn:microsoft.com/office/officeart/2005/8/layout/radial4"/>
    <dgm:cxn modelId="{6F7B97E1-89DD-4E76-9031-B9CB8002560A}" type="presParOf" srcId="{A1390C06-D0E5-42B0-AFB2-4B3AF31A70C9}" destId="{2E7C1AEF-5409-4927-9ED5-FE5AAE7FD044}" srcOrd="10" destOrd="0" presId="urn:microsoft.com/office/officeart/2005/8/layout/radial4"/>
    <dgm:cxn modelId="{B00E48E9-3E5E-4469-B19A-5E5B746C7972}" type="presParOf" srcId="{A1390C06-D0E5-42B0-AFB2-4B3AF31A70C9}" destId="{D70AEC4F-A195-4F24-9058-973288D49635}" srcOrd="11" destOrd="0" presId="urn:microsoft.com/office/officeart/2005/8/layout/radial4"/>
    <dgm:cxn modelId="{8EEC3807-79E8-44B9-A7CB-62B33C72175E}" type="presParOf" srcId="{A1390C06-D0E5-42B0-AFB2-4B3AF31A70C9}" destId="{CA27C041-57E9-43E0-A707-DBDA0B8F5E1E}" srcOrd="12" destOrd="0" presId="urn:microsoft.com/office/officeart/2005/8/layout/radial4"/>
    <dgm:cxn modelId="{92A679EE-FDD8-44AC-901F-0D5E8E60D808}" type="presParOf" srcId="{A1390C06-D0E5-42B0-AFB2-4B3AF31A70C9}" destId="{FB795652-CCEC-4649-9FDB-09B02E5D6A26}" srcOrd="13" destOrd="0" presId="urn:microsoft.com/office/officeart/2005/8/layout/radial4"/>
    <dgm:cxn modelId="{768EEDC4-D1C3-49B7-BBB0-8C96703D3B59}" type="presParOf" srcId="{A1390C06-D0E5-42B0-AFB2-4B3AF31A70C9}" destId="{A0600391-1BA2-451D-B6FC-FEB0696633B3}" srcOrd="14" destOrd="0" presId="urn:microsoft.com/office/officeart/2005/8/layout/radial4"/>
    <dgm:cxn modelId="{A13D1E04-E1CC-48AE-9D2B-BE30044E57D9}" type="presParOf" srcId="{A1390C06-D0E5-42B0-AFB2-4B3AF31A70C9}" destId="{3B453C5E-63D6-4C8B-97CD-E1CDBA8F5EBF}" srcOrd="15" destOrd="0" presId="urn:microsoft.com/office/officeart/2005/8/layout/radial4"/>
    <dgm:cxn modelId="{32CB9D5C-864C-41B2-912C-62EC8AE30CCE}" type="presParOf" srcId="{A1390C06-D0E5-42B0-AFB2-4B3AF31A70C9}" destId="{01BEFDC0-2622-4E75-BC8A-F9B15462C12E}" srcOrd="16"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B3247-541B-4B46-8C60-2E28AF80F59C}">
      <dsp:nvSpPr>
        <dsp:cNvPr id="0" name=""/>
        <dsp:cNvSpPr/>
      </dsp:nvSpPr>
      <dsp:spPr>
        <a:xfrm>
          <a:off x="3435166" y="3337176"/>
          <a:ext cx="1954580" cy="1954580"/>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t>ACM/</a:t>
          </a:r>
          <a:r>
            <a:rPr lang="en-US" altLang="zh-CN" sz="1900" kern="1200" dirty="0" err="1" smtClean="0"/>
            <a:t>ICPC</a:t>
          </a:r>
          <a:r>
            <a:rPr lang="zh-CN" altLang="en-US" sz="1900" kern="1200" dirty="0" smtClean="0"/>
            <a:t>国际大学生程序设计竞赛</a:t>
          </a:r>
        </a:p>
      </dsp:txBody>
      <dsp:txXfrm>
        <a:off x="3721408" y="3623418"/>
        <a:ext cx="1382096" cy="1382096"/>
      </dsp:txXfrm>
    </dsp:sp>
    <dsp:sp modelId="{C5F13461-9040-4FB8-90CD-133D00BF1CC5}">
      <dsp:nvSpPr>
        <dsp:cNvPr id="0" name=""/>
        <dsp:cNvSpPr/>
      </dsp:nvSpPr>
      <dsp:spPr>
        <a:xfrm rot="10800000">
          <a:off x="687644" y="4035939"/>
          <a:ext cx="2596408" cy="557055"/>
        </a:xfrm>
        <a:prstGeom prst="lef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0F50466-E761-498D-AA1E-37BE30F31A54}">
      <dsp:nvSpPr>
        <dsp:cNvPr id="0" name=""/>
        <dsp:cNvSpPr/>
      </dsp:nvSpPr>
      <dsp:spPr>
        <a:xfrm>
          <a:off x="3541" y="3767184"/>
          <a:ext cx="1368206" cy="1094564"/>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altLang="zh-CN" sz="2100" b="1" kern="1200" dirty="0" smtClean="0"/>
            <a:t>5</a:t>
          </a:r>
          <a:r>
            <a:rPr lang="zh-CN" altLang="en-US" sz="2100" b="1" kern="1200" dirty="0" smtClean="0"/>
            <a:t>个小时</a:t>
          </a:r>
          <a:endParaRPr lang="zh-CN" altLang="en-US" sz="2100" kern="1200" dirty="0"/>
        </a:p>
      </dsp:txBody>
      <dsp:txXfrm>
        <a:off x="35600" y="3799243"/>
        <a:ext cx="1304088" cy="1030446"/>
      </dsp:txXfrm>
    </dsp:sp>
    <dsp:sp modelId="{A0895975-A01C-424F-A60E-67DFBF3EC7B1}">
      <dsp:nvSpPr>
        <dsp:cNvPr id="0" name=""/>
        <dsp:cNvSpPr/>
      </dsp:nvSpPr>
      <dsp:spPr>
        <a:xfrm rot="12342857">
          <a:off x="927954" y="2983073"/>
          <a:ext cx="2596408" cy="557055"/>
        </a:xfrm>
        <a:prstGeom prst="leftArrow">
          <a:avLst>
            <a:gd name="adj1" fmla="val 60000"/>
            <a:gd name="adj2" fmla="val 50000"/>
          </a:avLst>
        </a:prstGeom>
        <a:solidFill>
          <a:schemeClr val="accent5">
            <a:hueOff val="348346"/>
            <a:satOff val="-2778"/>
            <a:lumOff val="-210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DCBDD1-97A1-4D64-A8B2-0A6F6DA53DAB}">
      <dsp:nvSpPr>
        <dsp:cNvPr id="0" name=""/>
        <dsp:cNvSpPr/>
      </dsp:nvSpPr>
      <dsp:spPr>
        <a:xfrm>
          <a:off x="372413" y="2151048"/>
          <a:ext cx="1368206" cy="1094564"/>
        </a:xfrm>
        <a:prstGeom prst="roundRect">
          <a:avLst>
            <a:gd name="adj" fmla="val 10000"/>
          </a:avLst>
        </a:prstGeom>
        <a:solidFill>
          <a:schemeClr val="accent5">
            <a:hueOff val="348346"/>
            <a:satOff val="-2778"/>
            <a:lumOff val="-210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zh-CN" altLang="en-US" sz="2100" kern="1200" dirty="0" smtClean="0"/>
            <a:t>三名选手</a:t>
          </a:r>
          <a:endParaRPr lang="zh-CN" altLang="en-US" sz="2100" kern="1200" dirty="0"/>
        </a:p>
      </dsp:txBody>
      <dsp:txXfrm>
        <a:off x="404472" y="2183107"/>
        <a:ext cx="1304088" cy="1030446"/>
      </dsp:txXfrm>
    </dsp:sp>
    <dsp:sp modelId="{6C178B37-0971-4E6D-B7F7-3BB7C5E409C2}">
      <dsp:nvSpPr>
        <dsp:cNvPr id="0" name=""/>
        <dsp:cNvSpPr/>
      </dsp:nvSpPr>
      <dsp:spPr>
        <a:xfrm rot="18632422">
          <a:off x="4613791" y="1951516"/>
          <a:ext cx="3162943" cy="557055"/>
        </a:xfrm>
        <a:prstGeom prst="leftArrow">
          <a:avLst>
            <a:gd name="adj1" fmla="val 60000"/>
            <a:gd name="adj2" fmla="val 50000"/>
          </a:avLst>
        </a:prstGeom>
        <a:solidFill>
          <a:schemeClr val="accent5">
            <a:hueOff val="696693"/>
            <a:satOff val="-5555"/>
            <a:lumOff val="-420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A35C1A-428C-4814-AAAE-46F4B4C693C6}">
      <dsp:nvSpPr>
        <dsp:cNvPr id="0" name=""/>
        <dsp:cNvSpPr/>
      </dsp:nvSpPr>
      <dsp:spPr>
        <a:xfrm>
          <a:off x="6539091" y="480924"/>
          <a:ext cx="1368206" cy="1094564"/>
        </a:xfrm>
        <a:prstGeom prst="roundRect">
          <a:avLst>
            <a:gd name="adj" fmla="val 10000"/>
          </a:avLst>
        </a:prstGeom>
        <a:solidFill>
          <a:schemeClr val="accent5">
            <a:hueOff val="696693"/>
            <a:satOff val="-5555"/>
            <a:lumOff val="-420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zh-CN" altLang="en-US" sz="2100" kern="1200" dirty="0" smtClean="0"/>
            <a:t>自动判断</a:t>
          </a:r>
          <a:endParaRPr lang="zh-CN" altLang="en-US" sz="2100" kern="1200" dirty="0"/>
        </a:p>
      </dsp:txBody>
      <dsp:txXfrm>
        <a:off x="6571150" y="512983"/>
        <a:ext cx="1304088" cy="1030446"/>
      </dsp:txXfrm>
    </dsp:sp>
    <dsp:sp modelId="{9F9B9FDE-A3F6-42DD-88EE-C0E033529C85}">
      <dsp:nvSpPr>
        <dsp:cNvPr id="0" name=""/>
        <dsp:cNvSpPr/>
      </dsp:nvSpPr>
      <dsp:spPr>
        <a:xfrm rot="20011241">
          <a:off x="5286222" y="2901096"/>
          <a:ext cx="2808872" cy="557055"/>
        </a:xfrm>
        <a:prstGeom prst="leftArrow">
          <a:avLst>
            <a:gd name="adj1" fmla="val 60000"/>
            <a:gd name="adj2" fmla="val 50000"/>
          </a:avLst>
        </a:prstGeom>
        <a:solidFill>
          <a:schemeClr val="accent5">
            <a:hueOff val="1045039"/>
            <a:satOff val="-8333"/>
            <a:lumOff val="-63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8AFA44-985D-41B8-AB5E-9D584AD03255}">
      <dsp:nvSpPr>
        <dsp:cNvPr id="0" name=""/>
        <dsp:cNvSpPr/>
      </dsp:nvSpPr>
      <dsp:spPr>
        <a:xfrm>
          <a:off x="7263659" y="2006138"/>
          <a:ext cx="1368206" cy="1094564"/>
        </a:xfrm>
        <a:prstGeom prst="roundRect">
          <a:avLst>
            <a:gd name="adj" fmla="val 10000"/>
          </a:avLst>
        </a:prstGeom>
        <a:solidFill>
          <a:schemeClr val="accent5">
            <a:hueOff val="1045039"/>
            <a:satOff val="-8333"/>
            <a:lumOff val="-630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zh-CN" altLang="en-US" sz="2100" kern="1200" dirty="0" smtClean="0"/>
            <a:t>解题数和时间排名</a:t>
          </a:r>
          <a:endParaRPr lang="zh-CN" altLang="en-US" sz="2100" kern="1200" dirty="0"/>
        </a:p>
      </dsp:txBody>
      <dsp:txXfrm>
        <a:off x="7295718" y="2038197"/>
        <a:ext cx="1304088" cy="1030446"/>
      </dsp:txXfrm>
    </dsp:sp>
    <dsp:sp modelId="{37191B02-867B-472F-AC48-0ABA2456A970}">
      <dsp:nvSpPr>
        <dsp:cNvPr id="0" name=""/>
        <dsp:cNvSpPr/>
      </dsp:nvSpPr>
      <dsp:spPr>
        <a:xfrm rot="16971429">
          <a:off x="3654223" y="1670171"/>
          <a:ext cx="2596408" cy="557055"/>
        </a:xfrm>
        <a:prstGeom prst="leftArrow">
          <a:avLst>
            <a:gd name="adj1" fmla="val 60000"/>
            <a:gd name="adj2" fmla="val 50000"/>
          </a:avLst>
        </a:prstGeom>
        <a:solidFill>
          <a:schemeClr val="accent5">
            <a:hueOff val="1393386"/>
            <a:satOff val="-11110"/>
            <a:lumOff val="-840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7C1AEF-5409-4927-9ED5-FE5AAE7FD044}">
      <dsp:nvSpPr>
        <dsp:cNvPr id="0" name=""/>
        <dsp:cNvSpPr/>
      </dsp:nvSpPr>
      <dsp:spPr>
        <a:xfrm>
          <a:off x="4557202" y="135761"/>
          <a:ext cx="1368206" cy="1094564"/>
        </a:xfrm>
        <a:prstGeom prst="roundRect">
          <a:avLst>
            <a:gd name="adj" fmla="val 10000"/>
          </a:avLst>
        </a:prstGeom>
        <a:solidFill>
          <a:schemeClr val="accent5">
            <a:hueOff val="1393386"/>
            <a:satOff val="-11110"/>
            <a:lumOff val="-840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zh-CN" altLang="en-US" sz="2100" kern="1200" dirty="0" smtClean="0"/>
            <a:t>即时提交</a:t>
          </a:r>
          <a:endParaRPr lang="zh-CN" altLang="en-US" sz="2100" kern="1200" dirty="0"/>
        </a:p>
      </dsp:txBody>
      <dsp:txXfrm>
        <a:off x="4589261" y="167820"/>
        <a:ext cx="1304088" cy="1030446"/>
      </dsp:txXfrm>
    </dsp:sp>
    <dsp:sp modelId="{D70AEC4F-A195-4F24-9058-973288D49635}">
      <dsp:nvSpPr>
        <dsp:cNvPr id="0" name=""/>
        <dsp:cNvSpPr/>
      </dsp:nvSpPr>
      <dsp:spPr>
        <a:xfrm rot="13734489">
          <a:off x="1235845" y="2069541"/>
          <a:ext cx="2923411" cy="557055"/>
        </a:xfrm>
        <a:prstGeom prst="leftArrow">
          <a:avLst>
            <a:gd name="adj1" fmla="val 60000"/>
            <a:gd name="adj2" fmla="val 50000"/>
          </a:avLst>
        </a:prstGeom>
        <a:solidFill>
          <a:schemeClr val="accent5">
            <a:hueOff val="1741732"/>
            <a:satOff val="-13888"/>
            <a:lumOff val="-105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27C041-57E9-43E0-A707-DBDA0B8F5E1E}">
      <dsp:nvSpPr>
        <dsp:cNvPr id="0" name=""/>
        <dsp:cNvSpPr/>
      </dsp:nvSpPr>
      <dsp:spPr>
        <a:xfrm>
          <a:off x="1052715" y="699162"/>
          <a:ext cx="1368206" cy="1094564"/>
        </a:xfrm>
        <a:prstGeom prst="roundRect">
          <a:avLst>
            <a:gd name="adj" fmla="val 10000"/>
          </a:avLst>
        </a:prstGeom>
        <a:solidFill>
          <a:schemeClr val="accent5">
            <a:hueOff val="1741732"/>
            <a:satOff val="-13888"/>
            <a:lumOff val="-1050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zh-CN" altLang="en-US" sz="2100" kern="1200" dirty="0" smtClean="0"/>
            <a:t>一台计算机协作完成</a:t>
          </a:r>
          <a:endParaRPr lang="zh-CN" altLang="en-US" sz="2100" kern="1200" dirty="0"/>
        </a:p>
      </dsp:txBody>
      <dsp:txXfrm>
        <a:off x="1084774" y="731221"/>
        <a:ext cx="1304088" cy="1030446"/>
      </dsp:txXfrm>
    </dsp:sp>
    <dsp:sp modelId="{FB795652-CCEC-4649-9FDB-09B02E5D6A26}">
      <dsp:nvSpPr>
        <dsp:cNvPr id="0" name=""/>
        <dsp:cNvSpPr/>
      </dsp:nvSpPr>
      <dsp:spPr>
        <a:xfrm rot="21488480">
          <a:off x="5538268" y="3957645"/>
          <a:ext cx="2573704" cy="557055"/>
        </a:xfrm>
        <a:prstGeom prst="leftArrow">
          <a:avLst>
            <a:gd name="adj1" fmla="val 60000"/>
            <a:gd name="adj2" fmla="val 50000"/>
          </a:avLst>
        </a:prstGeom>
        <a:solidFill>
          <a:schemeClr val="accent5">
            <a:hueOff val="2090078"/>
            <a:satOff val="-16665"/>
            <a:lumOff val="-126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600391-1BA2-451D-B6FC-FEB0696633B3}">
      <dsp:nvSpPr>
        <dsp:cNvPr id="0" name=""/>
        <dsp:cNvSpPr/>
      </dsp:nvSpPr>
      <dsp:spPr>
        <a:xfrm>
          <a:off x="7427193" y="3647152"/>
          <a:ext cx="1368206" cy="1094564"/>
        </a:xfrm>
        <a:prstGeom prst="roundRect">
          <a:avLst>
            <a:gd name="adj" fmla="val 10000"/>
          </a:avLst>
        </a:prstGeom>
        <a:solidFill>
          <a:schemeClr val="accent5">
            <a:hueOff val="2090078"/>
            <a:satOff val="-16665"/>
            <a:lumOff val="-1260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zh-CN" altLang="en-US" sz="2100" kern="1200" dirty="0" smtClean="0"/>
            <a:t>由</a:t>
          </a:r>
          <a:r>
            <a:rPr lang="en-US" altLang="zh-CN" sz="2100" b="1" kern="1200" dirty="0" smtClean="0">
              <a:solidFill>
                <a:srgbClr val="0000FF"/>
              </a:solidFill>
            </a:rPr>
            <a:t>ACM</a:t>
          </a:r>
          <a:r>
            <a:rPr lang="zh-CN" altLang="en-US" sz="2100" kern="1200" dirty="0" smtClean="0"/>
            <a:t>主办的</a:t>
          </a:r>
          <a:endParaRPr lang="zh-CN" altLang="en-US" sz="2100" kern="1200" dirty="0"/>
        </a:p>
      </dsp:txBody>
      <dsp:txXfrm>
        <a:off x="7459252" y="3679211"/>
        <a:ext cx="1304088" cy="1030446"/>
      </dsp:txXfrm>
    </dsp:sp>
    <dsp:sp modelId="{3B453C5E-63D6-4C8B-97CD-E1CDBA8F5EBF}">
      <dsp:nvSpPr>
        <dsp:cNvPr id="0" name=""/>
        <dsp:cNvSpPr/>
      </dsp:nvSpPr>
      <dsp:spPr>
        <a:xfrm rot="15298497">
          <a:off x="2519351" y="1720869"/>
          <a:ext cx="2543397" cy="557055"/>
        </a:xfrm>
        <a:prstGeom prst="leftArrow">
          <a:avLst>
            <a:gd name="adj1" fmla="val 60000"/>
            <a:gd name="adj2" fmla="val 50000"/>
          </a:avLst>
        </a:prstGeom>
        <a:solidFill>
          <a:schemeClr val="accent5">
            <a:hueOff val="2438425"/>
            <a:satOff val="-19443"/>
            <a:lumOff val="-1470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BEFDC0-2622-4E75-BC8A-F9B15462C12E}">
      <dsp:nvSpPr>
        <dsp:cNvPr id="0" name=""/>
        <dsp:cNvSpPr/>
      </dsp:nvSpPr>
      <dsp:spPr>
        <a:xfrm>
          <a:off x="2777270" y="223891"/>
          <a:ext cx="1368206" cy="1094564"/>
        </a:xfrm>
        <a:prstGeom prst="roundRect">
          <a:avLst>
            <a:gd name="adj" fmla="val 10000"/>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altLang="zh-CN" sz="2100" kern="1200" dirty="0" smtClean="0"/>
            <a:t>8</a:t>
          </a:r>
          <a:r>
            <a:rPr lang="zh-CN" altLang="en-US" sz="2100" kern="1200" dirty="0" smtClean="0"/>
            <a:t>道或以上英文题</a:t>
          </a:r>
          <a:endParaRPr lang="zh-CN" altLang="en-US" sz="2100" kern="1200" dirty="0"/>
        </a:p>
      </dsp:txBody>
      <dsp:txXfrm>
        <a:off x="2809329" y="255950"/>
        <a:ext cx="1304088" cy="1030446"/>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2A608-65E8-4C66-A11D-51F9DD3324D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7D05B-80F6-4406-9E21-5970BEF033C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07D05B-80F6-4406-9E21-5970BEF033C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4D2E0E1-948D-4D94-BF93-83453DF1B653}" type="datetimeFigureOut">
              <a:rPr lang="zh-CN" altLang="en-US" smtClean="0"/>
            </a:fld>
            <a:endParaRPr lang="zh-CN" alt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zh-CN" alt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标题和描述">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带描述的引言">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2" name="Title 1"/>
          <p:cNvSpPr>
            <a:spLocks noGrp="1"/>
          </p:cNvSpPr>
          <p:nvPr>
            <p:ph type="title"/>
          </p:nvPr>
        </p:nvSpPr>
        <p:spPr>
          <a:xfrm>
            <a:off x="1581878" y="982134"/>
            <a:ext cx="8453906" cy="2696632"/>
          </a:xfrm>
        </p:spPr>
        <p:txBody>
          <a:bodyPr/>
          <a:lstStyle>
            <a:lvl1pPr>
              <a:defRPr sz="4000"/>
            </a:lvl1pPr>
          </a:lstStyle>
          <a:p>
            <a:r>
              <a:rPr lang="zh-CN" altLang="en-US" smtClean="0"/>
              <a:t>单击此处编辑母版标题样式</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8" name="Footer Placeholder 7"/>
          <p:cNvSpPr>
            <a:spLocks noGrp="1"/>
          </p:cNvSpPr>
          <p:nvPr>
            <p:ph type="ftr" sz="quarter" idx="11"/>
          </p:nvPr>
        </p:nvSpPr>
        <p:spPr>
          <a:xfrm>
            <a:off x="561111" y="6391838"/>
            <a:ext cx="3644282" cy="304801"/>
          </a:xfrm>
        </p:spPr>
        <p:txBody>
          <a:bodyPr/>
          <a:lstStyle/>
          <a:p>
            <a:endParaRPr lang="zh-CN" altLang="en-US"/>
          </a:p>
        </p:txBody>
      </p:sp>
      <p:sp>
        <p:nvSpPr>
          <p:cNvPr id="9" name="Slide Number Placeholder 8"/>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4D2E0E1-948D-4D94-BF93-83453DF1B65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4D2E0E1-948D-4D94-BF93-83453DF1B65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zh-CN" altLang="en-US" smtClean="0"/>
              <a:t>单击图标添加图片</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64D2E0E1-948D-4D94-BF93-83453DF1B65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395DBF2-4806-4B33-B4B3-AB5E35702D1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8" cstate="print">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4D2E0E1-948D-4D94-BF93-83453DF1B653}" type="datetimeFigureOut">
              <a:rPr lang="zh-CN" altLang="en-US" smtClean="0"/>
            </a:fld>
            <a:endParaRPr lang="zh-CN" alt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zh-CN" alt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395DBF2-4806-4B33-B4B3-AB5E35702D1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4954" y="2090208"/>
            <a:ext cx="9411445" cy="2677648"/>
          </a:xfrm>
        </p:spPr>
        <p:txBody>
          <a:bodyPr/>
          <a:lstStyle/>
          <a:p>
            <a:r>
              <a:rPr lang="zh-CN" altLang="en-US" dirty="0" smtClean="0"/>
              <a:t>广外</a:t>
            </a:r>
            <a:r>
              <a:rPr lang="en-US" altLang="zh-CN" dirty="0" smtClean="0"/>
              <a:t>ACM</a:t>
            </a:r>
            <a:r>
              <a:rPr lang="zh-CN" altLang="en-US" dirty="0" smtClean="0"/>
              <a:t>协会</a:t>
            </a:r>
            <a:endParaRPr lang="zh-CN" altLang="en-US" dirty="0"/>
          </a:p>
        </p:txBody>
      </p:sp>
      <p:sp>
        <p:nvSpPr>
          <p:cNvPr id="3" name="副标题 2"/>
          <p:cNvSpPr>
            <a:spLocks noGrp="1"/>
          </p:cNvSpPr>
          <p:nvPr>
            <p:ph type="subTitle" idx="1"/>
          </p:nvPr>
        </p:nvSpPr>
        <p:spPr>
          <a:xfrm>
            <a:off x="1154955" y="4768490"/>
            <a:ext cx="8825658" cy="861420"/>
          </a:xfrm>
        </p:spPr>
        <p:txBody>
          <a:bodyPr/>
          <a:lstStyle/>
          <a:p>
            <a:r>
              <a:rPr lang="en-US" altLang="zh-CN" dirty="0" smtClean="0"/>
              <a:t>2018</a:t>
            </a:r>
            <a:r>
              <a:rPr lang="zh-CN" altLang="en-US" dirty="0" smtClean="0"/>
              <a:t>年寒假集训</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广外</a:t>
            </a:r>
            <a:r>
              <a:rPr lang="en-US" altLang="zh-CN" sz="4400" dirty="0"/>
              <a:t>ACM </a:t>
            </a:r>
            <a:r>
              <a:rPr lang="zh-CN" altLang="en-US" sz="4400" dirty="0" smtClean="0"/>
              <a:t>集训队</a:t>
            </a:r>
            <a:endParaRPr lang="zh-CN" altLang="en-US" sz="4400" dirty="0"/>
          </a:p>
        </p:txBody>
      </p:sp>
      <p:sp>
        <p:nvSpPr>
          <p:cNvPr id="8" name="矩形 7"/>
          <p:cNvSpPr/>
          <p:nvPr/>
        </p:nvSpPr>
        <p:spPr>
          <a:xfrm>
            <a:off x="595084" y="2394858"/>
            <a:ext cx="11118959" cy="2246769"/>
          </a:xfrm>
          <a:prstGeom prst="rect">
            <a:avLst/>
          </a:prstGeom>
        </p:spPr>
        <p:txBody>
          <a:bodyPr wrap="square">
            <a:spAutoFit/>
          </a:bodyPr>
          <a:lstStyle/>
          <a:p>
            <a:r>
              <a:rPr lang="zh-CN" altLang="en-US" sz="2800" b="1" dirty="0" smtClean="0">
                <a:solidFill>
                  <a:srgbClr val="0000FF"/>
                </a:solidFill>
              </a:rPr>
              <a:t>广外</a:t>
            </a:r>
            <a:r>
              <a:rPr lang="en-US" altLang="zh-CN" sz="2800" b="1" dirty="0" smtClean="0">
                <a:solidFill>
                  <a:srgbClr val="0000FF"/>
                </a:solidFill>
              </a:rPr>
              <a:t>ACM</a:t>
            </a:r>
            <a:r>
              <a:rPr lang="zh-CN" altLang="en-US" sz="2800" b="1" dirty="0" smtClean="0">
                <a:solidFill>
                  <a:srgbClr val="0000FF"/>
                </a:solidFill>
              </a:rPr>
              <a:t>集训队</a:t>
            </a:r>
            <a:r>
              <a:rPr lang="zh-CN" altLang="en-US" sz="2800" dirty="0" smtClean="0"/>
              <a:t>目前队员</a:t>
            </a:r>
            <a:r>
              <a:rPr lang="en-US" altLang="zh-CN" sz="2800" dirty="0" smtClean="0"/>
              <a:t>12</a:t>
            </a:r>
            <a:r>
              <a:rPr lang="zh-CN" altLang="en-US" sz="2800" dirty="0" smtClean="0"/>
              <a:t>名，由通过层层选拨，脱颖而出的成员组成，准备</a:t>
            </a:r>
            <a:r>
              <a:rPr lang="zh-CN" altLang="zh-CN" sz="2800" dirty="0" smtClean="0"/>
              <a:t>参加</a:t>
            </a:r>
            <a:r>
              <a:rPr lang="zh-CN" altLang="zh-CN" sz="2800" dirty="0"/>
              <a:t>与计算机程序设计相关的各类</a:t>
            </a:r>
            <a:r>
              <a:rPr lang="zh-CN" altLang="zh-CN" sz="2800" dirty="0" smtClean="0"/>
              <a:t>比赛而</a:t>
            </a:r>
            <a:r>
              <a:rPr lang="zh-CN" altLang="zh-CN" sz="2800" dirty="0"/>
              <a:t>集中到一个地方进行强化训练的队伍。</a:t>
            </a:r>
            <a:r>
              <a:rPr lang="zh-CN" altLang="en-US" sz="2800" dirty="0" smtClean="0">
                <a:solidFill>
                  <a:schemeClr val="tx1">
                    <a:lumMod val="75000"/>
                    <a:lumOff val="25000"/>
                  </a:schemeClr>
                </a:solidFill>
              </a:rPr>
              <a:t>重在培养同学们的钻研拼搏和团队合作精神。集训队训练的过程是艰苦的</a:t>
            </a:r>
            <a:r>
              <a:rPr lang="zh-CN" altLang="en-US" sz="2800" b="1" dirty="0" smtClean="0">
                <a:solidFill>
                  <a:schemeClr val="tx1">
                    <a:lumMod val="75000"/>
                    <a:lumOff val="25000"/>
                  </a:schemeClr>
                </a:solidFill>
              </a:rPr>
              <a:t>持续钻研</a:t>
            </a:r>
            <a:r>
              <a:rPr lang="zh-CN" altLang="en-US" sz="2800" dirty="0" smtClean="0">
                <a:solidFill>
                  <a:schemeClr val="tx1">
                    <a:lumMod val="75000"/>
                    <a:lumOff val="25000"/>
                  </a:schemeClr>
                </a:solidFill>
              </a:rPr>
              <a:t>的过程</a:t>
            </a:r>
            <a:r>
              <a:rPr lang="zh-CN" altLang="en-US" sz="2800" dirty="0" smtClean="0"/>
              <a:t>，其</a:t>
            </a:r>
            <a:r>
              <a:rPr lang="zh-CN" altLang="en-US" sz="2800" b="1" dirty="0" smtClean="0"/>
              <a:t>强度</a:t>
            </a:r>
            <a:r>
              <a:rPr lang="zh-CN" altLang="en-US" sz="2800" b="1" dirty="0"/>
              <a:t>高、难度大，</a:t>
            </a:r>
            <a:r>
              <a:rPr lang="zh-CN" altLang="en-US" sz="2800" dirty="0"/>
              <a:t>极其考验队员们的</a:t>
            </a:r>
            <a:r>
              <a:rPr lang="zh-CN" altLang="en-US" sz="2800" b="1" dirty="0" smtClean="0"/>
              <a:t>毅力、计算思维、创新思维和编程等能力</a:t>
            </a:r>
            <a:r>
              <a:rPr lang="zh-CN" altLang="en-US" sz="2800" dirty="0" smtClean="0"/>
              <a:t>。</a:t>
            </a:r>
            <a:endParaRPr lang="en-US" altLang="zh-CN" sz="2800" dirty="0" smtClean="0"/>
          </a:p>
        </p:txBody>
      </p:sp>
      <p:sp>
        <p:nvSpPr>
          <p:cNvPr id="9" name="矩形 8"/>
          <p:cNvSpPr/>
          <p:nvPr/>
        </p:nvSpPr>
        <p:spPr>
          <a:xfrm>
            <a:off x="595084" y="4772658"/>
            <a:ext cx="10929259" cy="1815882"/>
          </a:xfrm>
          <a:prstGeom prst="rect">
            <a:avLst/>
          </a:prstGeom>
        </p:spPr>
        <p:txBody>
          <a:bodyPr wrap="square">
            <a:spAutoFit/>
          </a:bodyPr>
          <a:lstStyle/>
          <a:p>
            <a:r>
              <a:rPr lang="zh-CN" altLang="en-US" sz="2800" b="1" dirty="0" smtClean="0">
                <a:solidFill>
                  <a:srgbClr val="0000FF"/>
                </a:solidFill>
              </a:rPr>
              <a:t>广</a:t>
            </a:r>
            <a:r>
              <a:rPr lang="zh-CN" altLang="en-US" sz="2800" b="1" dirty="0">
                <a:solidFill>
                  <a:srgbClr val="0000FF"/>
                </a:solidFill>
              </a:rPr>
              <a:t>外</a:t>
            </a:r>
            <a:r>
              <a:rPr lang="en-US" altLang="zh-CN" sz="2800" b="1" dirty="0">
                <a:solidFill>
                  <a:srgbClr val="0000FF"/>
                </a:solidFill>
              </a:rPr>
              <a:t>ACM</a:t>
            </a:r>
            <a:r>
              <a:rPr lang="zh-CN" altLang="en-US" sz="2800" b="1" dirty="0">
                <a:solidFill>
                  <a:srgbClr val="0000FF"/>
                </a:solidFill>
              </a:rPr>
              <a:t>集训队</a:t>
            </a:r>
            <a:r>
              <a:rPr lang="zh-CN" altLang="en-US" sz="2800" dirty="0"/>
              <a:t>是一支充满活力、热爱钻研、勇于挑战、合作共进的团队。大家在快乐的备战、快乐的竞赛中形成了特有的低调、钻研、拼搏、合作的文化</a:t>
            </a:r>
            <a:r>
              <a:rPr lang="zh-CN" altLang="en-US" sz="2800" dirty="0" smtClean="0"/>
              <a:t>。我校集训队尽管成立早，但起步晚，</a:t>
            </a:r>
            <a:r>
              <a:rPr lang="zh-CN" altLang="en-US" sz="2800" dirty="0"/>
              <a:t>但自参赛以来，捷报频传。</a:t>
            </a:r>
            <a:endParaRPr lang="zh-CN" altLang="en-US" sz="2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smtClean="0"/>
              <a:t>主要的竞赛</a:t>
            </a:r>
            <a:endParaRPr lang="zh-CN" altLang="en-US" sz="4400" dirty="0"/>
          </a:p>
        </p:txBody>
      </p:sp>
      <p:sp>
        <p:nvSpPr>
          <p:cNvPr id="3" name="内容占位符 2"/>
          <p:cNvSpPr>
            <a:spLocks noGrp="1"/>
          </p:cNvSpPr>
          <p:nvPr>
            <p:ph idx="1"/>
          </p:nvPr>
        </p:nvSpPr>
        <p:spPr/>
        <p:txBody>
          <a:bodyPr>
            <a:normAutofit/>
          </a:bodyPr>
          <a:lstStyle/>
          <a:p>
            <a:r>
              <a:rPr lang="en-US" altLang="zh-CN" sz="3200" dirty="0"/>
              <a:t>ACM</a:t>
            </a:r>
            <a:r>
              <a:rPr lang="zh-CN" altLang="en-US" sz="3200" dirty="0"/>
              <a:t>国际大学生程序设计竞赛</a:t>
            </a:r>
            <a:r>
              <a:rPr lang="en-US" altLang="zh-CN" sz="3200" dirty="0"/>
              <a:t>(ICPC</a:t>
            </a:r>
            <a:r>
              <a:rPr lang="en-US" altLang="zh-CN" sz="3200" dirty="0" smtClean="0"/>
              <a:t>)</a:t>
            </a:r>
            <a:endParaRPr lang="en-US" altLang="zh-CN" sz="3200" dirty="0" smtClean="0"/>
          </a:p>
          <a:p>
            <a:r>
              <a:rPr lang="en-US" altLang="zh-CN" sz="3200" dirty="0" smtClean="0"/>
              <a:t>ACM</a:t>
            </a:r>
            <a:r>
              <a:rPr lang="zh-CN" altLang="en-US" sz="3200" dirty="0" smtClean="0"/>
              <a:t>中国大学生程序设计竞赛</a:t>
            </a:r>
            <a:r>
              <a:rPr lang="en-US" altLang="zh-CN" sz="3200" dirty="0" smtClean="0"/>
              <a:t>(CCPC)</a:t>
            </a:r>
            <a:endParaRPr lang="en-US" altLang="zh-CN" sz="3200" dirty="0" smtClean="0"/>
          </a:p>
          <a:p>
            <a:r>
              <a:rPr lang="en-US" altLang="zh-CN" sz="3200" dirty="0" smtClean="0"/>
              <a:t>ACM</a:t>
            </a:r>
            <a:r>
              <a:rPr lang="zh-CN" altLang="en-US" sz="3200" dirty="0" smtClean="0"/>
              <a:t>广东省大学生程序设计竞赛</a:t>
            </a:r>
            <a:r>
              <a:rPr lang="en-US" altLang="zh-CN" sz="3200" dirty="0" smtClean="0"/>
              <a:t>(GDCPC)</a:t>
            </a:r>
            <a:endParaRPr lang="en-US" altLang="zh-CN" sz="3200" dirty="0" smtClean="0"/>
          </a:p>
          <a:p>
            <a:r>
              <a:rPr lang="en-US" altLang="zh-CN" sz="3200" dirty="0" smtClean="0"/>
              <a:t>ACM</a:t>
            </a:r>
            <a:r>
              <a:rPr lang="zh-CN" altLang="en-US" sz="3200" dirty="0" smtClean="0"/>
              <a:t>中国</a:t>
            </a:r>
            <a:r>
              <a:rPr lang="zh-CN" altLang="en-US" sz="3200" dirty="0"/>
              <a:t>团体程序设计天梯</a:t>
            </a:r>
            <a:r>
              <a:rPr lang="zh-CN" altLang="en-US" sz="3200" dirty="0" smtClean="0"/>
              <a:t>赛</a:t>
            </a:r>
            <a:r>
              <a:rPr lang="en-US" altLang="zh-CN" sz="3200" dirty="0" smtClean="0"/>
              <a:t>(CCCC-GPLT)</a:t>
            </a:r>
            <a:endParaRPr lang="en-US" altLang="zh-CN" sz="3200" dirty="0" smtClean="0"/>
          </a:p>
          <a:p>
            <a:r>
              <a:rPr lang="zh-CN" altLang="en-US" sz="3200" dirty="0" smtClean="0"/>
              <a:t>各著名大学举办的网络赛、院赛和校赛</a:t>
            </a:r>
            <a:endParaRPr lang="en-US" altLang="zh-CN" sz="32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矩形 3"/>
          <p:cNvSpPr/>
          <p:nvPr/>
        </p:nvSpPr>
        <p:spPr>
          <a:xfrm>
            <a:off x="2618509" y="2967333"/>
            <a:ext cx="5600700" cy="1569660"/>
          </a:xfrm>
          <a:prstGeom prst="rect">
            <a:avLst/>
          </a:prstGeom>
          <a:noFill/>
        </p:spPr>
        <p:txBody>
          <a:bodyPr wrap="square" lIns="91440" tIns="45720" rIns="91440" bIns="45720">
            <a:spAutoFit/>
          </a:bodyPr>
          <a:lstStyle/>
          <a:p>
            <a:pPr algn="ctr"/>
            <a:r>
              <a:rPr lang="zh-CN" altLang="en-US" sz="96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获奖情况</a:t>
            </a:r>
            <a:endParaRPr lang="zh-CN" altLang="en-US" sz="9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smtClean="0">
                <a:sym typeface="+mn-ea"/>
              </a:rPr>
              <a:t>2018</a:t>
            </a:r>
            <a:r>
              <a:rPr lang="zh-CN" altLang="en-US" dirty="0" smtClean="0">
                <a:sym typeface="+mn-ea"/>
              </a:rPr>
              <a:t>年上半年的获奖情况</a:t>
            </a:r>
            <a:endParaRPr lang="zh-CN" altLang="en-US"/>
          </a:p>
        </p:txBody>
      </p:sp>
      <p:pic>
        <p:nvPicPr>
          <p:cNvPr id="4" name="图片 3" descr="湘潭证书"/>
          <p:cNvPicPr>
            <a:picLocks noChangeAspect="1"/>
          </p:cNvPicPr>
          <p:nvPr/>
        </p:nvPicPr>
        <p:blipFill>
          <a:blip r:embed="rId1"/>
          <a:stretch>
            <a:fillRect/>
          </a:stretch>
        </p:blipFill>
        <p:spPr>
          <a:xfrm>
            <a:off x="3232785" y="2239645"/>
            <a:ext cx="5165090" cy="3662680"/>
          </a:xfrm>
          <a:prstGeom prst="rect">
            <a:avLst/>
          </a:prstGeom>
        </p:spPr>
      </p:pic>
      <p:sp>
        <p:nvSpPr>
          <p:cNvPr id="5" name="文本框 4"/>
          <p:cNvSpPr txBox="1"/>
          <p:nvPr/>
        </p:nvSpPr>
        <p:spPr>
          <a:xfrm>
            <a:off x="1419225" y="6160135"/>
            <a:ext cx="10325735" cy="645160"/>
          </a:xfrm>
          <a:prstGeom prst="rect">
            <a:avLst/>
          </a:prstGeom>
          <a:noFill/>
        </p:spPr>
        <p:txBody>
          <a:bodyPr wrap="square" rtlCol="0">
            <a:spAutoFit/>
          </a:bodyPr>
          <a:p>
            <a:pPr algn="l"/>
            <a:r>
              <a:rPr lang="zh-CN" altLang="en-US" dirty="0" smtClean="0">
                <a:sym typeface="+mn-ea"/>
              </a:rPr>
              <a:t>林泽聪，林冠权，潘明俊同学</a:t>
            </a:r>
            <a:r>
              <a:rPr dirty="0" smtClean="0">
                <a:sym typeface="+mn-ea"/>
              </a:rPr>
              <a:t>在201</a:t>
            </a:r>
            <a:r>
              <a:rPr lang="en-US" dirty="0" smtClean="0">
                <a:sym typeface="+mn-ea"/>
              </a:rPr>
              <a:t>8</a:t>
            </a:r>
            <a:r>
              <a:rPr dirty="0" smtClean="0">
                <a:sym typeface="+mn-ea"/>
              </a:rPr>
              <a:t>年</a:t>
            </a:r>
            <a:r>
              <a:rPr lang="zh-CN" dirty="0" smtClean="0">
                <a:sym typeface="+mn-ea"/>
              </a:rPr>
              <a:t>中国</a:t>
            </a:r>
            <a:r>
              <a:rPr dirty="0" smtClean="0">
                <a:sym typeface="+mn-ea"/>
              </a:rPr>
              <a:t>大学生程序设计竞赛</a:t>
            </a:r>
            <a:r>
              <a:rPr lang="zh-CN" dirty="0" smtClean="0">
                <a:sym typeface="+mn-ea"/>
              </a:rPr>
              <a:t>全国邀请赛</a:t>
            </a:r>
            <a:r>
              <a:rPr dirty="0" smtClean="0">
                <a:sym typeface="+mn-ea"/>
              </a:rPr>
              <a:t>获得 银奖</a:t>
            </a:r>
            <a:endParaRPr dirty="0" smtClean="0"/>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54954" y="1204173"/>
            <a:ext cx="8761413" cy="706964"/>
          </a:xfrm>
        </p:spPr>
        <p:txBody>
          <a:bodyPr/>
          <a:p>
            <a:r>
              <a:rPr lang="en-US" altLang="zh-CN" dirty="0" smtClean="0">
                <a:sym typeface="+mn-ea"/>
              </a:rPr>
              <a:t>2018</a:t>
            </a:r>
            <a:r>
              <a:rPr lang="zh-CN" altLang="en-US" dirty="0" smtClean="0">
                <a:sym typeface="+mn-ea"/>
              </a:rPr>
              <a:t>年上半年的获奖情况</a:t>
            </a:r>
            <a:br>
              <a:rPr lang="zh-CN" altLang="en-US" dirty="0"/>
            </a:br>
            <a:endParaRPr lang="zh-CN" altLang="en-US"/>
          </a:p>
        </p:txBody>
      </p:sp>
      <p:sp>
        <p:nvSpPr>
          <p:cNvPr id="4" name="文本框 3"/>
          <p:cNvSpPr txBox="1"/>
          <p:nvPr/>
        </p:nvSpPr>
        <p:spPr>
          <a:xfrm>
            <a:off x="1619885" y="5711825"/>
            <a:ext cx="8952865" cy="368300"/>
          </a:xfrm>
          <a:prstGeom prst="rect">
            <a:avLst/>
          </a:prstGeom>
          <a:noFill/>
        </p:spPr>
        <p:txBody>
          <a:bodyPr wrap="none" rtlCol="0">
            <a:spAutoFit/>
          </a:bodyPr>
          <a:p>
            <a:pPr algn="l"/>
            <a:r>
              <a:rPr lang="zh-CN" altLang="en-US" dirty="0">
                <a:sym typeface="+mn-ea"/>
              </a:rPr>
              <a:t>三队分获 </a:t>
            </a:r>
            <a:r>
              <a:rPr lang="en-US" altLang="zh-CN" dirty="0">
                <a:sym typeface="+mn-ea"/>
              </a:rPr>
              <a:t>2018</a:t>
            </a:r>
            <a:r>
              <a:rPr lang="zh-CN" altLang="en-US" dirty="0">
                <a:sym typeface="+mn-ea"/>
              </a:rPr>
              <a:t>年</a:t>
            </a:r>
            <a:r>
              <a:rPr lang="zh-CN" altLang="zh-CN" dirty="0">
                <a:sym typeface="+mn-ea"/>
              </a:rPr>
              <a:t>“中国高校计算机大赛</a:t>
            </a:r>
            <a:r>
              <a:rPr lang="en-US" altLang="zh-CN" dirty="0">
                <a:sym typeface="+mn-ea"/>
              </a:rPr>
              <a:t>-</a:t>
            </a:r>
            <a:r>
              <a:rPr lang="zh-CN" altLang="zh-CN" dirty="0">
                <a:sym typeface="+mn-ea"/>
              </a:rPr>
              <a:t>团体程序设计天梯赛”省级 一、二、三等奖</a:t>
            </a:r>
            <a:endParaRPr lang="en-US" altLang="zh-CN"/>
          </a:p>
        </p:txBody>
      </p:sp>
      <p:sp>
        <p:nvSpPr>
          <p:cNvPr id="5" name="文本框 4"/>
          <p:cNvSpPr txBox="1"/>
          <p:nvPr/>
        </p:nvSpPr>
        <p:spPr>
          <a:xfrm>
            <a:off x="1345565" y="6207125"/>
            <a:ext cx="9501505" cy="368300"/>
          </a:xfrm>
          <a:prstGeom prst="rect">
            <a:avLst/>
          </a:prstGeom>
          <a:noFill/>
        </p:spPr>
        <p:txBody>
          <a:bodyPr wrap="none" rtlCol="0">
            <a:spAutoFit/>
          </a:bodyPr>
          <a:p>
            <a:pPr algn="l"/>
            <a:r>
              <a:rPr lang="zh-CN" altLang="en-US"/>
              <a:t>其中 买鱼买猫队 获得</a:t>
            </a:r>
            <a:r>
              <a:rPr lang="en-US" altLang="zh-CN" dirty="0">
                <a:sym typeface="+mn-ea"/>
              </a:rPr>
              <a:t>2018</a:t>
            </a:r>
            <a:r>
              <a:rPr lang="zh-CN" altLang="en-US" dirty="0">
                <a:sym typeface="+mn-ea"/>
              </a:rPr>
              <a:t>年</a:t>
            </a:r>
            <a:r>
              <a:rPr lang="zh-CN" altLang="zh-CN" dirty="0">
                <a:sym typeface="+mn-ea"/>
              </a:rPr>
              <a:t>“中国高校计算机大赛</a:t>
            </a:r>
            <a:r>
              <a:rPr lang="en-US" altLang="zh-CN" dirty="0">
                <a:sym typeface="+mn-ea"/>
              </a:rPr>
              <a:t>-</a:t>
            </a:r>
            <a:r>
              <a:rPr lang="zh-CN" altLang="zh-CN" dirty="0">
                <a:sym typeface="+mn-ea"/>
              </a:rPr>
              <a:t>团体程序设计天梯赛”国家级 二等奖</a:t>
            </a:r>
            <a:endParaRPr lang="zh-CN" altLang="en-US"/>
          </a:p>
        </p:txBody>
      </p:sp>
      <p:pic>
        <p:nvPicPr>
          <p:cNvPr id="6" name="图片 5" descr="微信图片_20180625221037"/>
          <p:cNvPicPr>
            <a:picLocks noChangeAspect="1"/>
          </p:cNvPicPr>
          <p:nvPr/>
        </p:nvPicPr>
        <p:blipFill>
          <a:blip r:embed="rId1"/>
          <a:stretch>
            <a:fillRect/>
          </a:stretch>
        </p:blipFill>
        <p:spPr>
          <a:xfrm>
            <a:off x="7853045" y="2380615"/>
            <a:ext cx="2993390" cy="2244725"/>
          </a:xfrm>
          <a:prstGeom prst="rect">
            <a:avLst/>
          </a:prstGeom>
        </p:spPr>
      </p:pic>
      <p:pic>
        <p:nvPicPr>
          <p:cNvPr id="7" name="图片 6" descr="微信图片_20180625222153"/>
          <p:cNvPicPr>
            <a:picLocks noChangeAspect="1"/>
          </p:cNvPicPr>
          <p:nvPr/>
        </p:nvPicPr>
        <p:blipFill>
          <a:blip r:embed="rId2"/>
          <a:stretch>
            <a:fillRect/>
          </a:stretch>
        </p:blipFill>
        <p:spPr>
          <a:xfrm>
            <a:off x="4481195" y="2369185"/>
            <a:ext cx="3009265" cy="2256790"/>
          </a:xfrm>
          <a:prstGeom prst="rect">
            <a:avLst/>
          </a:prstGeom>
        </p:spPr>
      </p:pic>
      <p:pic>
        <p:nvPicPr>
          <p:cNvPr id="8" name="图片 7" descr="微信图片_20180625222227"/>
          <p:cNvPicPr>
            <a:picLocks noChangeAspect="1"/>
          </p:cNvPicPr>
          <p:nvPr/>
        </p:nvPicPr>
        <p:blipFill>
          <a:blip r:embed="rId3"/>
          <a:stretch>
            <a:fillRect/>
          </a:stretch>
        </p:blipFill>
        <p:spPr>
          <a:xfrm>
            <a:off x="1155065" y="2369185"/>
            <a:ext cx="3007360" cy="2256155"/>
          </a:xfrm>
          <a:prstGeom prst="rect">
            <a:avLst/>
          </a:prstGeom>
        </p:spPr>
      </p:pic>
      <p:sp>
        <p:nvSpPr>
          <p:cNvPr id="9" name="文本框 8"/>
          <p:cNvSpPr txBox="1"/>
          <p:nvPr/>
        </p:nvSpPr>
        <p:spPr>
          <a:xfrm>
            <a:off x="1867535" y="4864735"/>
            <a:ext cx="1325880" cy="368300"/>
          </a:xfrm>
          <a:prstGeom prst="rect">
            <a:avLst/>
          </a:prstGeom>
          <a:noFill/>
        </p:spPr>
        <p:txBody>
          <a:bodyPr wrap="none" rtlCol="0">
            <a:spAutoFit/>
          </a:bodyPr>
          <a:p>
            <a:r>
              <a:rPr lang="zh-CN" altLang="en-US"/>
              <a:t>买鱼买猫队</a:t>
            </a:r>
            <a:endParaRPr lang="zh-CN" altLang="en-US"/>
          </a:p>
        </p:txBody>
      </p:sp>
      <p:sp>
        <p:nvSpPr>
          <p:cNvPr id="11" name="文本框 10"/>
          <p:cNvSpPr txBox="1"/>
          <p:nvPr/>
        </p:nvSpPr>
        <p:spPr>
          <a:xfrm>
            <a:off x="8641080" y="4864735"/>
            <a:ext cx="1417320" cy="368300"/>
          </a:xfrm>
          <a:prstGeom prst="rect">
            <a:avLst/>
          </a:prstGeom>
          <a:noFill/>
        </p:spPr>
        <p:txBody>
          <a:bodyPr wrap="none" rtlCol="0">
            <a:spAutoFit/>
          </a:bodyPr>
          <a:p>
            <a:pPr algn="l"/>
            <a:r>
              <a:rPr lang="zh-CN" altLang="en-US"/>
              <a:t> 卖鱼卖猫队</a:t>
            </a:r>
            <a:endParaRPr lang="zh-CN" altLang="en-US"/>
          </a:p>
        </p:txBody>
      </p:sp>
      <p:sp>
        <p:nvSpPr>
          <p:cNvPr id="12" name="文本框 11"/>
          <p:cNvSpPr txBox="1"/>
          <p:nvPr/>
        </p:nvSpPr>
        <p:spPr>
          <a:xfrm>
            <a:off x="5322570" y="4864735"/>
            <a:ext cx="1325880" cy="368300"/>
          </a:xfrm>
          <a:prstGeom prst="rect">
            <a:avLst/>
          </a:prstGeom>
          <a:noFill/>
        </p:spPr>
        <p:txBody>
          <a:bodyPr wrap="none" rtlCol="0">
            <a:spAutoFit/>
          </a:bodyPr>
          <a:p>
            <a:r>
              <a:rPr lang="zh-CN" altLang="en-US"/>
              <a:t>喂鱼喂猫队</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smtClean="0">
                <a:sym typeface="+mn-ea"/>
              </a:rPr>
              <a:t>2018</a:t>
            </a:r>
            <a:r>
              <a:rPr lang="zh-CN" altLang="en-US" dirty="0" smtClean="0">
                <a:sym typeface="+mn-ea"/>
              </a:rPr>
              <a:t>年上半年的获奖情况</a:t>
            </a:r>
            <a:endParaRPr lang="zh-CN" altLang="en-US"/>
          </a:p>
        </p:txBody>
      </p:sp>
      <p:pic>
        <p:nvPicPr>
          <p:cNvPr id="4" name="图片 3" descr="省赛1"/>
          <p:cNvPicPr>
            <a:picLocks noChangeAspect="1"/>
          </p:cNvPicPr>
          <p:nvPr/>
        </p:nvPicPr>
        <p:blipFill>
          <a:blip r:embed="rId1"/>
          <a:stretch>
            <a:fillRect/>
          </a:stretch>
        </p:blipFill>
        <p:spPr>
          <a:xfrm>
            <a:off x="1155065" y="2194560"/>
            <a:ext cx="4419600" cy="3142615"/>
          </a:xfrm>
          <a:prstGeom prst="rect">
            <a:avLst/>
          </a:prstGeom>
        </p:spPr>
      </p:pic>
      <p:sp>
        <p:nvSpPr>
          <p:cNvPr id="5" name="文本框 4"/>
          <p:cNvSpPr txBox="1"/>
          <p:nvPr/>
        </p:nvSpPr>
        <p:spPr>
          <a:xfrm>
            <a:off x="1155065" y="5556250"/>
            <a:ext cx="4599940" cy="922020"/>
          </a:xfrm>
          <a:prstGeom prst="rect">
            <a:avLst/>
          </a:prstGeom>
          <a:noFill/>
        </p:spPr>
        <p:txBody>
          <a:bodyPr wrap="none" rtlCol="0">
            <a:spAutoFit/>
          </a:bodyPr>
          <a:p>
            <a:pPr algn="l"/>
            <a:r>
              <a:rPr lang="zh-CN" altLang="en-US" dirty="0" smtClean="0">
                <a:sym typeface="+mn-ea"/>
              </a:rPr>
              <a:t>林泽聪，叶俊杰，潘明俊同学获</a:t>
            </a:r>
            <a:endParaRPr lang="en-US" altLang="zh-CN" dirty="0" smtClean="0"/>
          </a:p>
          <a:p>
            <a:pPr algn="l"/>
            <a:r>
              <a:rPr lang="en-US" altLang="zh-CN" dirty="0" smtClean="0">
                <a:sym typeface="+mn-ea"/>
              </a:rPr>
              <a:t>2018</a:t>
            </a:r>
            <a:r>
              <a:rPr lang="zh-CN" altLang="en-US" dirty="0" smtClean="0">
                <a:sym typeface="+mn-ea"/>
              </a:rPr>
              <a:t>年广东省大学生程序设计竞赛 二等奖</a:t>
            </a:r>
            <a:endParaRPr lang="zh-CN" altLang="en-US" dirty="0"/>
          </a:p>
          <a:p>
            <a:endParaRPr lang="zh-CN" altLang="en-US"/>
          </a:p>
        </p:txBody>
      </p:sp>
      <p:pic>
        <p:nvPicPr>
          <p:cNvPr id="6" name="图片 5" descr="省赛2"/>
          <p:cNvPicPr>
            <a:picLocks noChangeAspect="1"/>
          </p:cNvPicPr>
          <p:nvPr/>
        </p:nvPicPr>
        <p:blipFill>
          <a:blip r:embed="rId2"/>
          <a:stretch>
            <a:fillRect/>
          </a:stretch>
        </p:blipFill>
        <p:spPr>
          <a:xfrm>
            <a:off x="6383020" y="2194560"/>
            <a:ext cx="4453255" cy="3158490"/>
          </a:xfrm>
          <a:prstGeom prst="rect">
            <a:avLst/>
          </a:prstGeom>
        </p:spPr>
      </p:pic>
      <p:sp>
        <p:nvSpPr>
          <p:cNvPr id="7" name="文本框 6"/>
          <p:cNvSpPr txBox="1"/>
          <p:nvPr/>
        </p:nvSpPr>
        <p:spPr>
          <a:xfrm>
            <a:off x="6383020" y="5556250"/>
            <a:ext cx="4599940" cy="922020"/>
          </a:xfrm>
          <a:prstGeom prst="rect">
            <a:avLst/>
          </a:prstGeom>
          <a:noFill/>
        </p:spPr>
        <p:txBody>
          <a:bodyPr wrap="none" rtlCol="0">
            <a:spAutoFit/>
          </a:bodyPr>
          <a:p>
            <a:pPr algn="l"/>
            <a:r>
              <a:rPr lang="zh-CN" altLang="en-US" dirty="0" smtClean="0">
                <a:sym typeface="+mn-ea"/>
              </a:rPr>
              <a:t>林冠权，曾迪鸿，邝江洲同学获</a:t>
            </a:r>
            <a:endParaRPr lang="en-US" altLang="zh-CN" dirty="0" smtClean="0"/>
          </a:p>
          <a:p>
            <a:pPr algn="l"/>
            <a:r>
              <a:rPr lang="en-US" altLang="zh-CN" dirty="0" smtClean="0">
                <a:sym typeface="+mn-ea"/>
              </a:rPr>
              <a:t>2018</a:t>
            </a:r>
            <a:r>
              <a:rPr lang="zh-CN" altLang="en-US" dirty="0" smtClean="0">
                <a:sym typeface="+mn-ea"/>
              </a:rPr>
              <a:t>年广东省大学生程序设计竞赛 二等奖</a:t>
            </a:r>
            <a:endParaRPr lang="zh-CN" altLang="en-US" dirty="0"/>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7518" y="5618799"/>
            <a:ext cx="5241109" cy="922020"/>
          </a:xfrm>
          <a:prstGeom prst="rect">
            <a:avLst/>
          </a:prstGeom>
          <a:noFill/>
        </p:spPr>
        <p:txBody>
          <a:bodyPr wrap="square" rtlCol="0">
            <a:spAutoFit/>
          </a:bodyPr>
          <a:lstStyle/>
          <a:p>
            <a:r>
              <a:rPr lang="zh-CN" altLang="en-US" dirty="0" smtClean="0"/>
              <a:t>林泽聪，谷韶鑫，潘明俊同学</a:t>
            </a:r>
            <a:endParaRPr lang="en-US" altLang="zh-CN" dirty="0" smtClean="0"/>
          </a:p>
          <a:p>
            <a:r>
              <a:rPr dirty="0" smtClean="0"/>
              <a:t>在2017年ACM国际大学生程序设计竞赛亚洲区预赛（青岛站）获得银奖</a:t>
            </a:r>
            <a:endParaRPr dirty="0" smtClean="0"/>
          </a:p>
        </p:txBody>
      </p:sp>
      <p:sp>
        <p:nvSpPr>
          <p:cNvPr id="6" name="文本框 5"/>
          <p:cNvSpPr txBox="1"/>
          <p:nvPr/>
        </p:nvSpPr>
        <p:spPr>
          <a:xfrm>
            <a:off x="6402974" y="5618977"/>
            <a:ext cx="5241109" cy="922020"/>
          </a:xfrm>
          <a:prstGeom prst="rect">
            <a:avLst/>
          </a:prstGeom>
          <a:noFill/>
        </p:spPr>
        <p:txBody>
          <a:bodyPr wrap="square" rtlCol="0">
            <a:spAutoFit/>
          </a:bodyPr>
          <a:lstStyle/>
          <a:p>
            <a:r>
              <a:rPr lang="zh-CN" altLang="en-US" dirty="0" smtClean="0"/>
              <a:t>徐天宇、王思贤、陈文龙同学</a:t>
            </a:r>
            <a:endParaRPr lang="en-US" altLang="zh-CN" dirty="0" smtClean="0"/>
          </a:p>
          <a:p>
            <a:r>
              <a:rPr dirty="0" smtClean="0"/>
              <a:t>在2017年ACM国际大学生程序设计竞赛亚洲区预赛（西安站）获得铜奖</a:t>
            </a:r>
            <a:endParaRPr dirty="0" smtClean="0"/>
          </a:p>
        </p:txBody>
      </p:sp>
      <p:sp>
        <p:nvSpPr>
          <p:cNvPr id="7" name="标题 1"/>
          <p:cNvSpPr>
            <a:spLocks noGrp="1"/>
          </p:cNvSpPr>
          <p:nvPr>
            <p:ph type="title"/>
          </p:nvPr>
        </p:nvSpPr>
        <p:spPr>
          <a:xfrm>
            <a:off x="1154954" y="973668"/>
            <a:ext cx="8761413" cy="706964"/>
          </a:xfrm>
        </p:spPr>
        <p:txBody>
          <a:bodyPr/>
          <a:lstStyle/>
          <a:p>
            <a:r>
              <a:rPr lang="en-US" altLang="zh-CN" dirty="0" smtClean="0"/>
              <a:t>2017</a:t>
            </a:r>
            <a:r>
              <a:rPr lang="zh-CN" altLang="en-US" dirty="0" smtClean="0"/>
              <a:t>年下半年的获奖情况</a:t>
            </a:r>
            <a:endParaRPr lang="zh-CN" altLang="en-US" dirty="0"/>
          </a:p>
        </p:txBody>
      </p:sp>
      <p:pic>
        <p:nvPicPr>
          <p:cNvPr id="3" name="图片 2"/>
          <p:cNvPicPr>
            <a:picLocks noChangeAspect="1"/>
          </p:cNvPicPr>
          <p:nvPr/>
        </p:nvPicPr>
        <p:blipFill>
          <a:blip r:embed="rId1"/>
          <a:stretch>
            <a:fillRect/>
          </a:stretch>
        </p:blipFill>
        <p:spPr>
          <a:xfrm>
            <a:off x="1155065" y="1897380"/>
            <a:ext cx="2945130" cy="3575685"/>
          </a:xfrm>
          <a:prstGeom prst="rect">
            <a:avLst/>
          </a:prstGeom>
        </p:spPr>
      </p:pic>
      <p:pic>
        <p:nvPicPr>
          <p:cNvPr id="8" name="图片 7"/>
          <p:cNvPicPr>
            <a:picLocks noChangeAspect="1"/>
          </p:cNvPicPr>
          <p:nvPr/>
        </p:nvPicPr>
        <p:blipFill>
          <a:blip r:embed="rId2"/>
          <a:stretch>
            <a:fillRect/>
          </a:stretch>
        </p:blipFill>
        <p:spPr>
          <a:xfrm>
            <a:off x="6894830" y="1783080"/>
            <a:ext cx="2853055" cy="380365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8194" y="2142307"/>
            <a:ext cx="5852158" cy="3291839"/>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2129244"/>
            <a:ext cx="5945051" cy="3344091"/>
          </a:xfrm>
          <a:prstGeom prst="rect">
            <a:avLst/>
          </a:prstGeom>
        </p:spPr>
      </p:pic>
      <p:sp>
        <p:nvSpPr>
          <p:cNvPr id="2" name="文本框 1"/>
          <p:cNvSpPr txBox="1"/>
          <p:nvPr/>
        </p:nvSpPr>
        <p:spPr>
          <a:xfrm>
            <a:off x="553718" y="5587049"/>
            <a:ext cx="5241109" cy="646331"/>
          </a:xfrm>
          <a:prstGeom prst="rect">
            <a:avLst/>
          </a:prstGeom>
          <a:noFill/>
        </p:spPr>
        <p:txBody>
          <a:bodyPr wrap="square" rtlCol="0">
            <a:spAutoFit/>
          </a:bodyPr>
          <a:lstStyle/>
          <a:p>
            <a:r>
              <a:rPr lang="zh-CN" altLang="en-US" dirty="0" smtClean="0"/>
              <a:t>林泽聪，谷韶鑫，潘明俊同学获</a:t>
            </a:r>
            <a:endParaRPr lang="en-US" altLang="zh-CN" dirty="0" smtClean="0"/>
          </a:p>
          <a:p>
            <a:r>
              <a:rPr lang="en-US" altLang="zh-CN" dirty="0" smtClean="0"/>
              <a:t>2017</a:t>
            </a:r>
            <a:r>
              <a:rPr lang="zh-CN" altLang="en-US" dirty="0" smtClean="0"/>
              <a:t>年广东省大学生程序设计竞赛 三等奖</a:t>
            </a:r>
            <a:endParaRPr lang="zh-CN" altLang="en-US" dirty="0"/>
          </a:p>
        </p:txBody>
      </p:sp>
      <p:sp>
        <p:nvSpPr>
          <p:cNvPr id="6" name="文本框 5"/>
          <p:cNvSpPr txBox="1"/>
          <p:nvPr/>
        </p:nvSpPr>
        <p:spPr>
          <a:xfrm>
            <a:off x="6402974" y="5618977"/>
            <a:ext cx="5241109" cy="646331"/>
          </a:xfrm>
          <a:prstGeom prst="rect">
            <a:avLst/>
          </a:prstGeom>
          <a:noFill/>
        </p:spPr>
        <p:txBody>
          <a:bodyPr wrap="square" rtlCol="0">
            <a:spAutoFit/>
          </a:bodyPr>
          <a:lstStyle/>
          <a:p>
            <a:r>
              <a:rPr lang="zh-CN" altLang="en-US" dirty="0" smtClean="0"/>
              <a:t>黄銮鑫，赖广权，覃世豪同学获</a:t>
            </a:r>
            <a:endParaRPr lang="en-US" altLang="zh-CN" dirty="0" smtClean="0"/>
          </a:p>
          <a:p>
            <a:r>
              <a:rPr lang="en-US" altLang="zh-CN" dirty="0" smtClean="0"/>
              <a:t>2017</a:t>
            </a:r>
            <a:r>
              <a:rPr lang="zh-CN" altLang="en-US" dirty="0" smtClean="0"/>
              <a:t>年广东省大学生程序设计竞赛 优胜奖</a:t>
            </a:r>
            <a:endParaRPr lang="zh-CN" altLang="en-US" dirty="0"/>
          </a:p>
        </p:txBody>
      </p:sp>
      <p:sp>
        <p:nvSpPr>
          <p:cNvPr id="7" name="标题 1"/>
          <p:cNvSpPr>
            <a:spLocks noGrp="1"/>
          </p:cNvSpPr>
          <p:nvPr>
            <p:ph type="title"/>
          </p:nvPr>
        </p:nvSpPr>
        <p:spPr>
          <a:xfrm>
            <a:off x="1154954" y="973668"/>
            <a:ext cx="8761413" cy="706964"/>
          </a:xfrm>
        </p:spPr>
        <p:txBody>
          <a:bodyPr/>
          <a:lstStyle/>
          <a:p>
            <a:r>
              <a:rPr lang="en-US" altLang="zh-CN" dirty="0" smtClean="0"/>
              <a:t>2017</a:t>
            </a:r>
            <a:r>
              <a:rPr lang="zh-CN" altLang="en-US" dirty="0" smtClean="0"/>
              <a:t>年上半年的获奖情况</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0174" y="5438194"/>
            <a:ext cx="11681826" cy="1217769"/>
          </a:xfrm>
          <a:prstGeom prst="rect">
            <a:avLst/>
          </a:prstGeom>
          <a:noFill/>
        </p:spPr>
        <p:txBody>
          <a:bodyPr wrap="square" rtlCol="0">
            <a:spAutoFit/>
          </a:bodyPr>
          <a:lstStyle/>
          <a:p>
            <a:pPr>
              <a:lnSpc>
                <a:spcPct val="150000"/>
              </a:lnSpc>
            </a:pPr>
            <a:r>
              <a:rPr lang="zh-CN" altLang="zh-CN" sz="1700" dirty="0"/>
              <a:t>“</a:t>
            </a:r>
            <a:r>
              <a:rPr lang="en-US" altLang="zh-CN" sz="1700" dirty="0"/>
              <a:t>C++</a:t>
            </a:r>
            <a:r>
              <a:rPr lang="zh-CN" altLang="zh-CN" sz="1700" dirty="0"/>
              <a:t>是最好的语言队”队获得</a:t>
            </a:r>
            <a:r>
              <a:rPr lang="en-US" altLang="zh-CN" sz="1700" dirty="0"/>
              <a:t>2017</a:t>
            </a:r>
            <a:r>
              <a:rPr lang="zh-CN" altLang="zh-CN" sz="1700" dirty="0"/>
              <a:t>年“中国高校计算机大赛</a:t>
            </a:r>
            <a:r>
              <a:rPr lang="en-US" altLang="zh-CN" sz="1700" dirty="0"/>
              <a:t>-</a:t>
            </a:r>
            <a:r>
              <a:rPr lang="zh-CN" altLang="zh-CN" sz="1700" dirty="0"/>
              <a:t>团体程序设计天梯赛”华南赛区“华山论剑”组三等奖。</a:t>
            </a:r>
            <a:endParaRPr lang="zh-CN" altLang="zh-CN" sz="1700" dirty="0"/>
          </a:p>
          <a:p>
            <a:pPr>
              <a:lnSpc>
                <a:spcPct val="150000"/>
              </a:lnSpc>
            </a:pPr>
            <a:r>
              <a:rPr lang="zh-CN" altLang="zh-CN" sz="1700" dirty="0"/>
              <a:t>“爬天梯小分队”队获得</a:t>
            </a:r>
            <a:r>
              <a:rPr lang="en-US" altLang="zh-CN" sz="1700" dirty="0"/>
              <a:t>2017</a:t>
            </a:r>
            <a:r>
              <a:rPr lang="zh-CN" altLang="zh-CN" sz="1700" dirty="0"/>
              <a:t>年广东省大学生计算机设计大赛之团体程序设计天梯赛非专业组二等奖。</a:t>
            </a:r>
            <a:endParaRPr lang="zh-CN" altLang="zh-CN" sz="1700" dirty="0"/>
          </a:p>
          <a:p>
            <a:pPr>
              <a:lnSpc>
                <a:spcPct val="150000"/>
              </a:lnSpc>
            </a:pPr>
            <a:r>
              <a:rPr lang="zh-CN" altLang="zh-CN" sz="1700" dirty="0"/>
              <a:t>“</a:t>
            </a:r>
            <a:r>
              <a:rPr lang="en-US" altLang="zh-CN" sz="1700" dirty="0"/>
              <a:t>Enemy Ace</a:t>
            </a:r>
            <a:r>
              <a:rPr lang="zh-CN" altLang="zh-CN" sz="1700" dirty="0"/>
              <a:t>”队获得</a:t>
            </a:r>
            <a:r>
              <a:rPr lang="en-US" altLang="zh-CN" sz="1700" dirty="0"/>
              <a:t>2017</a:t>
            </a:r>
            <a:r>
              <a:rPr lang="zh-CN" altLang="zh-CN" sz="1700" dirty="0"/>
              <a:t>年“中国高校计算机大赛</a:t>
            </a:r>
            <a:r>
              <a:rPr lang="en-US" altLang="zh-CN" sz="1700" dirty="0"/>
              <a:t>-</a:t>
            </a:r>
            <a:r>
              <a:rPr lang="zh-CN" altLang="zh-CN" sz="1700" dirty="0"/>
              <a:t>团体程序设计天梯赛”华南赛区“华山论剑”组成功参赛奖。</a:t>
            </a:r>
            <a:endParaRPr lang="zh-CN" altLang="zh-CN" sz="1700" dirty="0"/>
          </a:p>
        </p:txBody>
      </p:sp>
      <p:sp>
        <p:nvSpPr>
          <p:cNvPr id="7" name="标题 1"/>
          <p:cNvSpPr>
            <a:spLocks noGrp="1"/>
          </p:cNvSpPr>
          <p:nvPr>
            <p:ph type="title"/>
          </p:nvPr>
        </p:nvSpPr>
        <p:spPr>
          <a:xfrm>
            <a:off x="1154954" y="973668"/>
            <a:ext cx="8761413" cy="706964"/>
          </a:xfrm>
        </p:spPr>
        <p:txBody>
          <a:bodyPr/>
          <a:lstStyle/>
          <a:p>
            <a:r>
              <a:rPr lang="en-US" altLang="zh-CN" dirty="0" smtClean="0"/>
              <a:t>2017</a:t>
            </a:r>
            <a:r>
              <a:rPr lang="zh-CN" altLang="en-US" dirty="0" smtClean="0"/>
              <a:t>年上半年的获奖情况</a:t>
            </a:r>
            <a:endParaRPr lang="zh-CN" altLang="en-US"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76723" y="2431124"/>
            <a:ext cx="3808992" cy="2856743"/>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666" y="2431124"/>
            <a:ext cx="5174478" cy="2856743"/>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4954" y="2519679"/>
            <a:ext cx="4983478" cy="3737609"/>
          </a:xfrm>
          <a:prstGeom prst="rect">
            <a:avLst/>
          </a:prstGeom>
        </p:spPr>
      </p:pic>
      <p:sp>
        <p:nvSpPr>
          <p:cNvPr id="3" name="文本框 2"/>
          <p:cNvSpPr txBox="1"/>
          <p:nvPr/>
        </p:nvSpPr>
        <p:spPr>
          <a:xfrm>
            <a:off x="6519088" y="5130758"/>
            <a:ext cx="4308569" cy="923330"/>
          </a:xfrm>
          <a:prstGeom prst="rect">
            <a:avLst/>
          </a:prstGeom>
          <a:noFill/>
        </p:spPr>
        <p:txBody>
          <a:bodyPr wrap="square" rtlCol="0">
            <a:spAutoFit/>
          </a:bodyPr>
          <a:lstStyle/>
          <a:p>
            <a:r>
              <a:rPr lang="zh-CN" altLang="en-US" dirty="0" smtClean="0"/>
              <a:t>黄智豪，林泽聪，林卓群等同学获</a:t>
            </a:r>
            <a:endParaRPr lang="en-US" altLang="zh-CN" dirty="0" smtClean="0"/>
          </a:p>
          <a:p>
            <a:r>
              <a:rPr lang="en-US" altLang="zh-CN" dirty="0" smtClean="0"/>
              <a:t>2016</a:t>
            </a:r>
            <a:r>
              <a:rPr lang="zh-CN" altLang="en-US" dirty="0" smtClean="0"/>
              <a:t>年广东省大学生程序设计竞赛 三等奖和优胜奖</a:t>
            </a:r>
            <a:endParaRPr lang="zh-CN" altLang="en-US" dirty="0"/>
          </a:p>
        </p:txBody>
      </p:sp>
      <p:sp>
        <p:nvSpPr>
          <p:cNvPr id="5" name="标题 1"/>
          <p:cNvSpPr>
            <a:spLocks noGrp="1"/>
          </p:cNvSpPr>
          <p:nvPr>
            <p:ph type="title"/>
          </p:nvPr>
        </p:nvSpPr>
        <p:spPr>
          <a:xfrm>
            <a:off x="1154954" y="973668"/>
            <a:ext cx="8761413" cy="706964"/>
          </a:xfrm>
        </p:spPr>
        <p:txBody>
          <a:bodyPr/>
          <a:lstStyle/>
          <a:p>
            <a:r>
              <a:rPr lang="zh-CN" altLang="en-US" dirty="0" smtClean="0"/>
              <a:t>往年获奖情况</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smtClean="0"/>
              <a:t>ACM</a:t>
            </a:r>
            <a:r>
              <a:rPr lang="zh-CN" altLang="en-US" sz="4400" dirty="0" smtClean="0"/>
              <a:t>竞赛介绍</a:t>
            </a:r>
            <a:endParaRPr lang="zh-CN" altLang="en-US" sz="4400" dirty="0"/>
          </a:p>
        </p:txBody>
      </p:sp>
      <p:sp>
        <p:nvSpPr>
          <p:cNvPr id="3" name="内容占位符 2"/>
          <p:cNvSpPr>
            <a:spLocks noGrp="1"/>
          </p:cNvSpPr>
          <p:nvPr>
            <p:ph idx="1"/>
          </p:nvPr>
        </p:nvSpPr>
        <p:spPr>
          <a:xfrm>
            <a:off x="1154954" y="2501900"/>
            <a:ext cx="10035560" cy="3898900"/>
          </a:xfrm>
        </p:spPr>
        <p:txBody>
          <a:bodyPr>
            <a:normAutofit fontScale="85000" lnSpcReduction="20000"/>
          </a:bodyPr>
          <a:lstStyle/>
          <a:p>
            <a:pPr>
              <a:lnSpc>
                <a:spcPct val="150000"/>
              </a:lnSpc>
            </a:pPr>
            <a:r>
              <a:rPr lang="en-US" altLang="zh-CN" sz="2400" b="1" dirty="0">
                <a:solidFill>
                  <a:srgbClr val="0000FF"/>
                </a:solidFill>
              </a:rPr>
              <a:t>ACM</a:t>
            </a:r>
            <a:r>
              <a:rPr lang="en-US" altLang="zh-CN" sz="2400" dirty="0"/>
              <a:t> </a:t>
            </a:r>
            <a:r>
              <a:rPr lang="zh-CN" altLang="en-US" sz="2400" dirty="0"/>
              <a:t>美国计算机协会</a:t>
            </a:r>
            <a:r>
              <a:rPr lang="en-US" altLang="zh-CN" sz="2400" dirty="0"/>
              <a:t>(Association for Computing Machinery) </a:t>
            </a:r>
            <a:r>
              <a:rPr lang="zh-CN" altLang="en-US" sz="2400" dirty="0"/>
              <a:t>成立于计算机诞生次年，是目前计算机学界中历史最悠久、最具权威性的组织，是推进信息技术专业人员和学生提高技巧的主要力量。 </a:t>
            </a:r>
            <a:endParaRPr lang="en-US" altLang="zh-CN" sz="2400" dirty="0" smtClean="0"/>
          </a:p>
          <a:p>
            <a:pPr>
              <a:lnSpc>
                <a:spcPct val="150000"/>
              </a:lnSpc>
            </a:pPr>
            <a:r>
              <a:rPr lang="en-US" altLang="zh-CN" sz="2400" b="1" dirty="0" smtClean="0">
                <a:solidFill>
                  <a:srgbClr val="0000FF"/>
                </a:solidFill>
              </a:rPr>
              <a:t>ACM</a:t>
            </a:r>
            <a:r>
              <a:rPr lang="zh-CN" altLang="en-US" sz="2400" b="1" dirty="0">
                <a:solidFill>
                  <a:srgbClr val="0000FF"/>
                </a:solidFill>
              </a:rPr>
              <a:t>国际大学生程序设计竞赛</a:t>
            </a:r>
            <a:r>
              <a:rPr lang="zh-CN" altLang="en-US" sz="2400" dirty="0"/>
              <a:t>（英文全称：</a:t>
            </a:r>
            <a:r>
              <a:rPr lang="en-US" altLang="zh-CN" sz="2400" dirty="0"/>
              <a:t>ACM International Collegiate Programming Contest</a:t>
            </a:r>
            <a:r>
              <a:rPr lang="zh-CN" altLang="en-US" sz="2400" dirty="0"/>
              <a:t>（</a:t>
            </a:r>
            <a:r>
              <a:rPr lang="en-US" altLang="zh-CN" sz="2400" b="1" dirty="0" smtClean="0">
                <a:solidFill>
                  <a:srgbClr val="0000FF"/>
                </a:solidFill>
              </a:rPr>
              <a:t>ACM </a:t>
            </a:r>
            <a:r>
              <a:rPr lang="zh-CN" altLang="en-US" sz="2400" b="1" dirty="0" smtClean="0">
                <a:solidFill>
                  <a:srgbClr val="0000FF"/>
                </a:solidFill>
              </a:rPr>
              <a:t>或 </a:t>
            </a:r>
            <a:r>
              <a:rPr lang="en-US" altLang="zh-CN" sz="2400" b="1" dirty="0" err="1" smtClean="0">
                <a:solidFill>
                  <a:srgbClr val="0000FF"/>
                </a:solidFill>
              </a:rPr>
              <a:t>ICPC</a:t>
            </a:r>
            <a:r>
              <a:rPr lang="zh-CN" altLang="en-US" sz="2400" dirty="0"/>
              <a:t>）是</a:t>
            </a:r>
            <a:r>
              <a:rPr lang="zh-CN" altLang="en-US" sz="2400" dirty="0" smtClean="0"/>
              <a:t>由</a:t>
            </a:r>
            <a:r>
              <a:rPr lang="en-US" altLang="zh-CN" sz="2400" b="1" dirty="0" smtClean="0">
                <a:solidFill>
                  <a:srgbClr val="0000FF"/>
                </a:solidFill>
              </a:rPr>
              <a:t>ACM</a:t>
            </a:r>
            <a:r>
              <a:rPr lang="zh-CN" altLang="en-US" sz="2400" dirty="0" smtClean="0"/>
              <a:t>主办</a:t>
            </a:r>
            <a:r>
              <a:rPr lang="zh-CN" altLang="en-US" sz="2400" dirty="0"/>
              <a:t>的，一项旨在展示大学生创新能力、团队精神和在压力下编写程序、分析和解决问题能力的年度竞赛。经过</a:t>
            </a:r>
            <a:r>
              <a:rPr lang="en-US" altLang="zh-CN" sz="2400" dirty="0"/>
              <a:t>30</a:t>
            </a:r>
            <a:r>
              <a:rPr lang="zh-CN" altLang="en-US" sz="2400" dirty="0"/>
              <a:t>多年的发展，</a:t>
            </a:r>
            <a:r>
              <a:rPr lang="en-US" altLang="zh-CN" sz="2400" dirty="0"/>
              <a:t>ACM</a:t>
            </a:r>
            <a:r>
              <a:rPr lang="zh-CN" altLang="en-US" sz="2400" dirty="0"/>
              <a:t>国际大学生程序设计竞赛</a:t>
            </a:r>
            <a:r>
              <a:rPr lang="zh-CN" altLang="en-US" sz="2400" dirty="0" smtClean="0"/>
              <a:t>已称为</a:t>
            </a:r>
            <a:r>
              <a:rPr lang="zh-CN" altLang="en-US" sz="2500" dirty="0"/>
              <a:t>世界各国大学生中最具影响力的国际级计算机类的赛事， 是广大爱好计算机编程的大学生展示才华的</a:t>
            </a:r>
            <a:r>
              <a:rPr lang="zh-CN" altLang="en-US" sz="2500" dirty="0" smtClean="0"/>
              <a:t>舞台，</a:t>
            </a:r>
            <a:r>
              <a:rPr lang="zh-CN" altLang="en-US" sz="2600" dirty="0"/>
              <a:t>是信息企业与世界顶尖计算机人才对话的最好机会。</a:t>
            </a:r>
            <a:endParaRPr lang="en-US" altLang="zh-CN" sz="2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2022" y="706952"/>
            <a:ext cx="5120640" cy="384048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2662" y="0"/>
            <a:ext cx="5400584" cy="3794683"/>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7165" y="3130912"/>
            <a:ext cx="5296081" cy="3727088"/>
          </a:xfrm>
          <a:prstGeom prst="rect">
            <a:avLst/>
          </a:prstGeom>
        </p:spPr>
      </p:pic>
      <p:sp>
        <p:nvSpPr>
          <p:cNvPr id="7" name="文本框 6"/>
          <p:cNvSpPr txBox="1"/>
          <p:nvPr/>
        </p:nvSpPr>
        <p:spPr>
          <a:xfrm>
            <a:off x="752022" y="6000675"/>
            <a:ext cx="5241109" cy="646331"/>
          </a:xfrm>
          <a:prstGeom prst="rect">
            <a:avLst/>
          </a:prstGeom>
          <a:noFill/>
        </p:spPr>
        <p:txBody>
          <a:bodyPr wrap="square" rtlCol="0">
            <a:spAutoFit/>
          </a:bodyPr>
          <a:lstStyle/>
          <a:p>
            <a:r>
              <a:rPr lang="zh-CN" altLang="en-US" dirty="0" smtClean="0"/>
              <a:t>洪栩栩、黄廉敬、林明智同学获</a:t>
            </a:r>
            <a:endParaRPr lang="en-US" altLang="zh-CN" dirty="0" smtClean="0"/>
          </a:p>
          <a:p>
            <a:r>
              <a:rPr lang="en-US" altLang="zh-CN" dirty="0" smtClean="0"/>
              <a:t>2014</a:t>
            </a:r>
            <a:r>
              <a:rPr lang="zh-CN" altLang="en-US" dirty="0" smtClean="0"/>
              <a:t>年广东省大学生程序设计竞赛 二等奖</a:t>
            </a:r>
            <a:endParaRPr lang="zh-CN" altLang="en-US" dirty="0"/>
          </a:p>
        </p:txBody>
      </p:sp>
      <p:sp>
        <p:nvSpPr>
          <p:cNvPr id="8" name="文本框 7"/>
          <p:cNvSpPr txBox="1"/>
          <p:nvPr/>
        </p:nvSpPr>
        <p:spPr>
          <a:xfrm>
            <a:off x="752022" y="4633356"/>
            <a:ext cx="5241109" cy="646331"/>
          </a:xfrm>
          <a:prstGeom prst="rect">
            <a:avLst/>
          </a:prstGeom>
          <a:noFill/>
        </p:spPr>
        <p:txBody>
          <a:bodyPr wrap="square" rtlCol="0">
            <a:spAutoFit/>
          </a:bodyPr>
          <a:lstStyle/>
          <a:p>
            <a:r>
              <a:rPr lang="zh-CN" altLang="en-US" dirty="0" smtClean="0"/>
              <a:t>洪栩栩、周厚谦、林明明同学获</a:t>
            </a:r>
            <a:endParaRPr lang="en-US" altLang="zh-CN" dirty="0" smtClean="0"/>
          </a:p>
          <a:p>
            <a:r>
              <a:rPr lang="en-US" altLang="zh-CN" dirty="0" smtClean="0"/>
              <a:t>2015</a:t>
            </a:r>
            <a:r>
              <a:rPr lang="zh-CN" altLang="en-US" dirty="0" smtClean="0"/>
              <a:t>年广东省大学生程序设计竞赛 二等奖</a:t>
            </a:r>
            <a:endParaRPr lang="zh-CN" altLang="en-US" dirty="0"/>
          </a:p>
        </p:txBody>
      </p:sp>
      <p:sp>
        <p:nvSpPr>
          <p:cNvPr id="9" name="文本框 8"/>
          <p:cNvSpPr txBox="1"/>
          <p:nvPr/>
        </p:nvSpPr>
        <p:spPr>
          <a:xfrm>
            <a:off x="752022" y="5337887"/>
            <a:ext cx="5241109" cy="646331"/>
          </a:xfrm>
          <a:prstGeom prst="rect">
            <a:avLst/>
          </a:prstGeom>
          <a:noFill/>
        </p:spPr>
        <p:txBody>
          <a:bodyPr wrap="square" rtlCol="0">
            <a:spAutoFit/>
          </a:bodyPr>
          <a:lstStyle/>
          <a:p>
            <a:r>
              <a:rPr lang="zh-CN" altLang="en-US" dirty="0" smtClean="0"/>
              <a:t>潘志伟、许崇楠、陈森海同学获</a:t>
            </a:r>
            <a:endParaRPr lang="en-US" altLang="zh-CN" dirty="0" smtClean="0"/>
          </a:p>
          <a:p>
            <a:r>
              <a:rPr lang="en-US" altLang="zh-CN" dirty="0" smtClean="0"/>
              <a:t>2015</a:t>
            </a:r>
            <a:r>
              <a:rPr lang="zh-CN" altLang="en-US" dirty="0" smtClean="0"/>
              <a:t>年广东省大学生程序设计竞赛 三等奖</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52022" y="5521703"/>
            <a:ext cx="10741602" cy="369332"/>
          </a:xfrm>
          <a:prstGeom prst="rect">
            <a:avLst/>
          </a:prstGeom>
          <a:noFill/>
        </p:spPr>
        <p:txBody>
          <a:bodyPr wrap="square" rtlCol="0">
            <a:spAutoFit/>
          </a:bodyPr>
          <a:lstStyle/>
          <a:p>
            <a:pPr algn="ctr"/>
            <a:r>
              <a:rPr lang="zh-CN" altLang="en-US" dirty="0" smtClean="0"/>
              <a:t>周厚谦</a:t>
            </a:r>
            <a:r>
              <a:rPr lang="zh-CN" altLang="en-US" dirty="0"/>
              <a:t>、</a:t>
            </a:r>
            <a:r>
              <a:rPr lang="zh-CN" altLang="en-US" dirty="0" smtClean="0"/>
              <a:t>林明明、杨焕星同学获</a:t>
            </a:r>
            <a:r>
              <a:rPr lang="en-US" altLang="zh-CN" dirty="0" smtClean="0"/>
              <a:t>2015</a:t>
            </a:r>
            <a:r>
              <a:rPr lang="zh-CN" altLang="en-US" dirty="0" smtClean="0"/>
              <a:t>年中国大学生程序设计竞赛 三等奖</a:t>
            </a:r>
            <a:endParaRPr lang="zh-CN" altLang="en-US" dirty="0"/>
          </a:p>
        </p:txBody>
      </p:sp>
      <p:pic>
        <p:nvPicPr>
          <p:cNvPr id="10" name="内容占位符 7"/>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752022" y="2551239"/>
            <a:ext cx="3525390" cy="2641979"/>
          </a:xfrm>
        </p:spPr>
      </p:pic>
      <p:sp>
        <p:nvSpPr>
          <p:cNvPr id="11" name="标题 1"/>
          <p:cNvSpPr>
            <a:spLocks noGrp="1"/>
          </p:cNvSpPr>
          <p:nvPr>
            <p:ph type="title"/>
          </p:nvPr>
        </p:nvSpPr>
        <p:spPr>
          <a:xfrm>
            <a:off x="1154954" y="973668"/>
            <a:ext cx="8761413" cy="706964"/>
          </a:xfrm>
        </p:spPr>
        <p:txBody>
          <a:bodyPr/>
          <a:lstStyle/>
          <a:p>
            <a:r>
              <a:rPr lang="zh-CN" altLang="en-US" dirty="0" smtClean="0"/>
              <a:t>往年获奖情况</a:t>
            </a: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8714" y="2551239"/>
            <a:ext cx="3522639" cy="2641979"/>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655" y="2551239"/>
            <a:ext cx="3550969" cy="266322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9179" y="788126"/>
            <a:ext cx="2656733" cy="4437017"/>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5336" y="726414"/>
            <a:ext cx="2693683" cy="4498729"/>
          </a:xfrm>
          <a:prstGeom prst="rect">
            <a:avLst/>
          </a:prstGeom>
        </p:spPr>
      </p:pic>
      <p:sp>
        <p:nvSpPr>
          <p:cNvPr id="4" name="文本框 3"/>
          <p:cNvSpPr txBox="1"/>
          <p:nvPr/>
        </p:nvSpPr>
        <p:spPr>
          <a:xfrm>
            <a:off x="658313" y="5502959"/>
            <a:ext cx="5408658" cy="923330"/>
          </a:xfrm>
          <a:prstGeom prst="rect">
            <a:avLst/>
          </a:prstGeom>
          <a:noFill/>
        </p:spPr>
        <p:txBody>
          <a:bodyPr wrap="square" rtlCol="0">
            <a:spAutoFit/>
          </a:bodyPr>
          <a:lstStyle/>
          <a:p>
            <a:r>
              <a:rPr lang="zh-CN" altLang="en-US" dirty="0" smtClean="0"/>
              <a:t>洪栩栩等同学获</a:t>
            </a:r>
            <a:endParaRPr lang="en-US" altLang="zh-CN" dirty="0" smtClean="0"/>
          </a:p>
          <a:p>
            <a:r>
              <a:rPr lang="en-US" altLang="zh-CN" dirty="0" smtClean="0"/>
              <a:t>2014</a:t>
            </a:r>
            <a:r>
              <a:rPr lang="zh-CN" altLang="en-US" dirty="0" smtClean="0"/>
              <a:t>年国际大学生程序设计竞赛亚洲区域赛广州站 银奖</a:t>
            </a:r>
            <a:endParaRPr lang="zh-CN" altLang="en-US" dirty="0"/>
          </a:p>
        </p:txBody>
      </p:sp>
      <p:sp>
        <p:nvSpPr>
          <p:cNvPr id="6" name="文本框 5"/>
          <p:cNvSpPr txBox="1"/>
          <p:nvPr/>
        </p:nvSpPr>
        <p:spPr>
          <a:xfrm>
            <a:off x="6235336" y="5475975"/>
            <a:ext cx="5434150" cy="923330"/>
          </a:xfrm>
          <a:prstGeom prst="rect">
            <a:avLst/>
          </a:prstGeom>
          <a:noFill/>
        </p:spPr>
        <p:txBody>
          <a:bodyPr wrap="square" rtlCol="0">
            <a:spAutoFit/>
          </a:bodyPr>
          <a:lstStyle/>
          <a:p>
            <a:r>
              <a:rPr lang="zh-CN" altLang="en-US" dirty="0" smtClean="0"/>
              <a:t>洪栩栩等同学获</a:t>
            </a:r>
            <a:endParaRPr lang="en-US" altLang="zh-CN" dirty="0" smtClean="0"/>
          </a:p>
          <a:p>
            <a:r>
              <a:rPr lang="en-US" altLang="zh-CN" dirty="0" smtClean="0"/>
              <a:t>2014</a:t>
            </a:r>
            <a:r>
              <a:rPr lang="zh-CN" altLang="en-US" dirty="0" smtClean="0"/>
              <a:t>年国际大学生程序设计竞赛亚洲区域赛西安站 </a:t>
            </a:r>
            <a:r>
              <a:rPr lang="zh-CN" altLang="en-US" dirty="0"/>
              <a:t>铜</a:t>
            </a:r>
            <a:r>
              <a:rPr lang="zh-CN" altLang="en-US" dirty="0" smtClean="0"/>
              <a:t>奖</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计划集训后参加比赛</a:t>
            </a:r>
            <a:endParaRPr lang="zh-CN" altLang="en-US" sz="4000" dirty="0"/>
          </a:p>
        </p:txBody>
      </p:sp>
      <p:sp>
        <p:nvSpPr>
          <p:cNvPr id="3" name="内容占位符 2"/>
          <p:cNvSpPr/>
          <p:nvPr>
            <p:ph idx="1"/>
          </p:nvPr>
        </p:nvSpPr>
        <p:spPr/>
        <p:txBody>
          <a:bodyPr/>
          <a:p>
            <a:r>
              <a:rPr lang="zh-CN" altLang="en-US"/>
              <a:t>国际大学生程序设计竞赛网络预选赛和现场赛</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5400" dirty="0" smtClean="0"/>
              <a:t>近两年预期目标</a:t>
            </a:r>
            <a:endParaRPr lang="zh-CN" altLang="en-US" sz="5400" dirty="0"/>
          </a:p>
        </p:txBody>
      </p:sp>
      <p:sp>
        <p:nvSpPr>
          <p:cNvPr id="3" name="内容占位符 2"/>
          <p:cNvSpPr>
            <a:spLocks noGrp="1"/>
          </p:cNvSpPr>
          <p:nvPr>
            <p:ph idx="1"/>
          </p:nvPr>
        </p:nvSpPr>
        <p:spPr/>
        <p:txBody>
          <a:bodyPr>
            <a:normAutofit/>
          </a:bodyPr>
          <a:lstStyle/>
          <a:p>
            <a:r>
              <a:rPr lang="zh-CN" altLang="en-US" sz="3600" dirty="0" smtClean="0"/>
              <a:t>在亚洲区域赛中获得金奖</a:t>
            </a:r>
            <a:endParaRPr lang="zh-CN" altLang="en-US" sz="3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1155700" y="592282"/>
          <a:ext cx="8824913" cy="542751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smtClean="0"/>
              <a:t>ACM</a:t>
            </a:r>
            <a:r>
              <a:rPr lang="zh-CN" altLang="en-US" sz="4400" dirty="0" smtClean="0"/>
              <a:t>竞赛特点与作用</a:t>
            </a:r>
            <a:endParaRPr lang="zh-CN" altLang="en-US" sz="4400" dirty="0"/>
          </a:p>
        </p:txBody>
      </p:sp>
      <p:sp>
        <p:nvSpPr>
          <p:cNvPr id="5" name="内容占位符 2"/>
          <p:cNvSpPr>
            <a:spLocks noGrp="1"/>
          </p:cNvSpPr>
          <p:nvPr>
            <p:ph idx="1"/>
          </p:nvPr>
        </p:nvSpPr>
        <p:spPr>
          <a:xfrm>
            <a:off x="667657" y="2400299"/>
            <a:ext cx="10769599" cy="4276273"/>
          </a:xfrm>
        </p:spPr>
        <p:txBody>
          <a:bodyPr>
            <a:normAutofit lnSpcReduction="10000"/>
          </a:bodyPr>
          <a:lstStyle/>
          <a:p>
            <a:r>
              <a:rPr lang="zh-CN" altLang="en-US" sz="4000" b="1" dirty="0" smtClean="0">
                <a:solidFill>
                  <a:srgbClr val="0000FF"/>
                </a:solidFill>
              </a:rPr>
              <a:t>赛题涵盖</a:t>
            </a:r>
            <a:r>
              <a:rPr lang="zh-CN" altLang="en-US" sz="4000" b="1" dirty="0">
                <a:solidFill>
                  <a:srgbClr val="0000FF"/>
                </a:solidFill>
              </a:rPr>
              <a:t>和涉及学科知识面</a:t>
            </a:r>
            <a:r>
              <a:rPr lang="zh-CN" altLang="en-US" sz="4000" b="1" dirty="0" smtClean="0">
                <a:solidFill>
                  <a:srgbClr val="0000FF"/>
                </a:solidFill>
              </a:rPr>
              <a:t>广泛，</a:t>
            </a:r>
            <a:r>
              <a:rPr lang="zh-CN" altLang="en-US" sz="4000" b="1" dirty="0">
                <a:solidFill>
                  <a:srgbClr val="0000FF"/>
                </a:solidFill>
              </a:rPr>
              <a:t>与实际应用的联系很紧密且具有</a:t>
            </a:r>
            <a:r>
              <a:rPr lang="zh-CN" altLang="en-US" sz="4000" b="1" dirty="0" smtClean="0">
                <a:solidFill>
                  <a:srgbClr val="0000FF"/>
                </a:solidFill>
              </a:rPr>
              <a:t>创造性。</a:t>
            </a:r>
            <a:r>
              <a:rPr lang="zh-CN" altLang="en-US" sz="3200" dirty="0" smtClean="0">
                <a:solidFill>
                  <a:schemeClr val="tx1"/>
                </a:solidFill>
              </a:rPr>
              <a:t>直接涉及的</a:t>
            </a:r>
            <a:r>
              <a:rPr lang="zh-CN" altLang="en-US" sz="3200" dirty="0" smtClean="0"/>
              <a:t>学科有程序设计、数据结构</a:t>
            </a:r>
            <a:r>
              <a:rPr lang="zh-CN" altLang="en-US" sz="3200" dirty="0"/>
              <a:t>，算法设计，图论，规划，人工智能，计算几何，计算机图形学，数论，离散数学，组合数学，操作系统，编译原理，英语</a:t>
            </a:r>
            <a:r>
              <a:rPr lang="zh-CN" altLang="en-US" sz="3200" dirty="0" smtClean="0"/>
              <a:t>等。很多赛题被</a:t>
            </a:r>
            <a:r>
              <a:rPr lang="zh-CN" altLang="en-US" sz="3200" dirty="0"/>
              <a:t>出题者描述成一个有趣的故事</a:t>
            </a:r>
            <a:r>
              <a:rPr lang="zh-CN" altLang="en-US" sz="3200" dirty="0" smtClean="0"/>
              <a:t>，其本质就是最近</a:t>
            </a:r>
            <a:r>
              <a:rPr lang="zh-CN" altLang="en-US" sz="3200" dirty="0"/>
              <a:t>一个计算机科学技术领域的成果，也</a:t>
            </a:r>
            <a:r>
              <a:rPr lang="zh-CN" altLang="en-US" sz="3200" dirty="0" smtClean="0"/>
              <a:t>有些赛题以</a:t>
            </a:r>
            <a:r>
              <a:rPr lang="zh-CN" altLang="en-US" sz="3200" dirty="0"/>
              <a:t>操作系统或是编译原理中模型的形式给出。这使得一次竞赛不仅有趣和充满</a:t>
            </a:r>
            <a:r>
              <a:rPr lang="zh-CN" altLang="en-US" sz="3200" dirty="0" smtClean="0"/>
              <a:t>挑战性，也</a:t>
            </a:r>
            <a:r>
              <a:rPr lang="zh-CN" altLang="en-US" sz="3200" dirty="0"/>
              <a:t>具有更加深远的意义。</a:t>
            </a:r>
            <a:endParaRPr lang="en-US" altLang="zh-CN" sz="3200" b="1" dirty="0">
              <a:solidFill>
                <a:srgbClr val="0000FF"/>
              </a:solidFill>
            </a:endParaRPr>
          </a:p>
          <a:p>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smtClean="0"/>
              <a:t>ACM</a:t>
            </a:r>
            <a:r>
              <a:rPr lang="zh-CN" altLang="en-US" sz="4400" dirty="0" smtClean="0"/>
              <a:t>竞赛特点与作用</a:t>
            </a:r>
            <a:endParaRPr lang="zh-CN" altLang="en-US" sz="4400" dirty="0"/>
          </a:p>
        </p:txBody>
      </p:sp>
      <p:sp>
        <p:nvSpPr>
          <p:cNvPr id="5" name="内容占位符 2"/>
          <p:cNvSpPr>
            <a:spLocks noGrp="1"/>
          </p:cNvSpPr>
          <p:nvPr>
            <p:ph idx="1"/>
          </p:nvPr>
        </p:nvSpPr>
        <p:spPr>
          <a:xfrm>
            <a:off x="595086" y="2429327"/>
            <a:ext cx="10769599" cy="3971473"/>
          </a:xfrm>
        </p:spPr>
        <p:txBody>
          <a:bodyPr>
            <a:normAutofit/>
          </a:bodyPr>
          <a:lstStyle/>
          <a:p>
            <a:r>
              <a:rPr lang="zh-CN" altLang="en-US" sz="4000" b="1" dirty="0" smtClean="0">
                <a:solidFill>
                  <a:srgbClr val="0000FF"/>
                </a:solidFill>
              </a:rPr>
              <a:t>竞赛强度高和</a:t>
            </a:r>
            <a:r>
              <a:rPr lang="zh-CN" altLang="en-US" sz="4000" b="1" dirty="0">
                <a:solidFill>
                  <a:srgbClr val="0000FF"/>
                </a:solidFill>
              </a:rPr>
              <a:t>难度大。</a:t>
            </a:r>
            <a:r>
              <a:rPr lang="en-US" altLang="zh-CN" sz="3200" b="1" dirty="0" smtClean="0"/>
              <a:t>8-13</a:t>
            </a:r>
            <a:r>
              <a:rPr lang="zh-CN" altLang="en-US" sz="3200" dirty="0" smtClean="0"/>
              <a:t>个</a:t>
            </a:r>
            <a:r>
              <a:rPr lang="zh-CN" altLang="en-US" sz="3200" dirty="0"/>
              <a:t>问题中</a:t>
            </a:r>
            <a:r>
              <a:rPr lang="zh-CN" altLang="en-US" sz="3200" dirty="0" smtClean="0"/>
              <a:t>通常在</a:t>
            </a:r>
            <a:r>
              <a:rPr lang="en-US" altLang="zh-CN" sz="3200" b="1" dirty="0"/>
              <a:t>5</a:t>
            </a:r>
            <a:r>
              <a:rPr lang="zh-CN" altLang="en-US" sz="3200" b="1" dirty="0"/>
              <a:t>个小时</a:t>
            </a:r>
            <a:r>
              <a:rPr lang="zh-CN" altLang="en-US" sz="3200" dirty="0"/>
              <a:t>之内构造出这些问题的算法就很难，即便算法是正确的，如果在程序实现时出有一点误差都会</a:t>
            </a:r>
            <a:r>
              <a:rPr lang="zh-CN" altLang="en-US" sz="3200" dirty="0" smtClean="0"/>
              <a:t>被系统极为</a:t>
            </a:r>
            <a:r>
              <a:rPr lang="zh-CN" altLang="en-US" sz="3200" dirty="0"/>
              <a:t>严密的测试数据查出而把程序判定为错误的。另外题目为</a:t>
            </a:r>
            <a:r>
              <a:rPr lang="zh-CN" altLang="en-US" sz="3200" b="1" dirty="0"/>
              <a:t>全英文</a:t>
            </a:r>
            <a:r>
              <a:rPr lang="zh-CN" altLang="en-US" sz="3200" dirty="0"/>
              <a:t>，选手必须要在很短的时间内把握住问题的每一个细节，一处理解的偏差就会导致一个程序的</a:t>
            </a:r>
            <a:r>
              <a:rPr lang="zh-CN" altLang="en-US" sz="3200" dirty="0" smtClean="0"/>
              <a:t>错误</a:t>
            </a:r>
            <a:endParaRPr lang="en-US" altLang="zh-CN" sz="3200" dirty="0" smtClean="0"/>
          </a:p>
          <a:p>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smtClean="0"/>
              <a:t>ACM</a:t>
            </a:r>
            <a:r>
              <a:rPr lang="zh-CN" altLang="en-US" sz="4400" dirty="0" smtClean="0"/>
              <a:t>竞赛特点与作用</a:t>
            </a:r>
            <a:endParaRPr lang="zh-CN" altLang="en-US" sz="4400" dirty="0"/>
          </a:p>
        </p:txBody>
      </p:sp>
      <p:sp>
        <p:nvSpPr>
          <p:cNvPr id="5" name="内容占位符 2"/>
          <p:cNvSpPr>
            <a:spLocks noGrp="1"/>
          </p:cNvSpPr>
          <p:nvPr>
            <p:ph idx="1"/>
          </p:nvPr>
        </p:nvSpPr>
        <p:spPr>
          <a:xfrm>
            <a:off x="595086" y="2429327"/>
            <a:ext cx="10769599" cy="4189187"/>
          </a:xfrm>
        </p:spPr>
        <p:txBody>
          <a:bodyPr>
            <a:normAutofit/>
          </a:bodyPr>
          <a:lstStyle/>
          <a:p>
            <a:r>
              <a:rPr lang="zh-CN" altLang="en-US" sz="4000" b="1" dirty="0">
                <a:solidFill>
                  <a:srgbClr val="0000FF"/>
                </a:solidFill>
              </a:rPr>
              <a:t>团队合作和钻研拼搏。</a:t>
            </a:r>
            <a:r>
              <a:rPr lang="zh-CN" altLang="en-US" sz="3200" dirty="0"/>
              <a:t>由</a:t>
            </a:r>
            <a:r>
              <a:rPr lang="zh-CN" altLang="en-US" sz="3200" b="1" dirty="0"/>
              <a:t>三人一</a:t>
            </a:r>
            <a:r>
              <a:rPr lang="zh-CN" altLang="en-US" sz="3200" b="1" dirty="0" smtClean="0"/>
              <a:t>组参赛队</a:t>
            </a:r>
            <a:r>
              <a:rPr lang="zh-CN" altLang="en-US" sz="3200" dirty="0" smtClean="0"/>
              <a:t>在</a:t>
            </a:r>
            <a:r>
              <a:rPr lang="zh-CN" altLang="en-US" sz="3200" dirty="0"/>
              <a:t>一台电脑</a:t>
            </a:r>
            <a:r>
              <a:rPr lang="zh-CN" altLang="en-US" sz="3200" dirty="0" smtClean="0"/>
              <a:t>上合作</a:t>
            </a:r>
            <a:r>
              <a:rPr lang="zh-CN" altLang="en-US" sz="3200" dirty="0"/>
              <a:t>进行，比赛时间为</a:t>
            </a:r>
            <a:r>
              <a:rPr lang="en-US" altLang="zh-CN" sz="3200" b="1" dirty="0"/>
              <a:t>5</a:t>
            </a:r>
            <a:r>
              <a:rPr lang="zh-CN" altLang="en-US" sz="3200" b="1" dirty="0"/>
              <a:t>个小时</a:t>
            </a:r>
            <a:r>
              <a:rPr lang="zh-CN" altLang="en-US" sz="3200" dirty="0"/>
              <a:t>。在这</a:t>
            </a:r>
            <a:r>
              <a:rPr lang="en-US" altLang="zh-CN" sz="3200" dirty="0"/>
              <a:t>5</a:t>
            </a:r>
            <a:r>
              <a:rPr lang="zh-CN" altLang="en-US" sz="3200" dirty="0"/>
              <a:t>个小时中，三名选手将有选择的完成</a:t>
            </a:r>
            <a:r>
              <a:rPr lang="en-US" altLang="zh-CN" sz="3200" b="1" dirty="0" smtClean="0"/>
              <a:t>8-13</a:t>
            </a:r>
            <a:r>
              <a:rPr lang="zh-CN" altLang="en-US" sz="3200" dirty="0" smtClean="0"/>
              <a:t>道</a:t>
            </a:r>
            <a:r>
              <a:rPr lang="zh-CN" altLang="en-US" sz="3200" dirty="0"/>
              <a:t>程序求解问题，解答以程序的方式通过</a:t>
            </a:r>
            <a:r>
              <a:rPr lang="zh-CN" altLang="en-US" sz="3200" dirty="0" smtClean="0"/>
              <a:t>网络</a:t>
            </a:r>
            <a:r>
              <a:rPr lang="zh-CN" altLang="en-US" sz="3100" dirty="0"/>
              <a:t>提交给评测系统，由评测系统自动判断其是否正确。若提交的程序运行不正确，则该程序将被退回给参赛队，参赛队可以进行修改后再一次提交该问题。</a:t>
            </a:r>
            <a:r>
              <a:rPr lang="zh-CN" altLang="en-US" sz="2400" dirty="0"/>
              <a:t> </a:t>
            </a:r>
            <a:endParaRPr lang="en-US" altLang="zh-CN" sz="3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smtClean="0"/>
              <a:t>ACM</a:t>
            </a:r>
            <a:r>
              <a:rPr lang="zh-CN" altLang="en-US" sz="4400" dirty="0" smtClean="0"/>
              <a:t>竞赛特点与作用</a:t>
            </a:r>
            <a:endParaRPr lang="zh-CN" altLang="en-US" sz="4400" dirty="0"/>
          </a:p>
        </p:txBody>
      </p:sp>
      <p:sp>
        <p:nvSpPr>
          <p:cNvPr id="5" name="内容占位符 2"/>
          <p:cNvSpPr>
            <a:spLocks noGrp="1"/>
          </p:cNvSpPr>
          <p:nvPr>
            <p:ph idx="1"/>
          </p:nvPr>
        </p:nvSpPr>
        <p:spPr>
          <a:xfrm>
            <a:off x="595086" y="2429327"/>
            <a:ext cx="10769599" cy="2839359"/>
          </a:xfrm>
        </p:spPr>
        <p:txBody>
          <a:bodyPr>
            <a:normAutofit/>
          </a:bodyPr>
          <a:lstStyle/>
          <a:p>
            <a:r>
              <a:rPr lang="zh-CN" altLang="en-US" sz="4000" b="1" dirty="0" smtClean="0">
                <a:solidFill>
                  <a:srgbClr val="0000FF"/>
                </a:solidFill>
              </a:rPr>
              <a:t>开拓</a:t>
            </a:r>
            <a:r>
              <a:rPr lang="zh-CN" altLang="en-US" sz="4000" b="1" dirty="0">
                <a:solidFill>
                  <a:srgbClr val="0000FF"/>
                </a:solidFill>
              </a:rPr>
              <a:t>视野和收获知识，提高编程能力、英语水平、自主学习能力、创新能力、实践能力、团队</a:t>
            </a:r>
            <a:r>
              <a:rPr lang="zh-CN" altLang="en-US" sz="4000" b="1" dirty="0" smtClean="0">
                <a:solidFill>
                  <a:srgbClr val="0000FF"/>
                </a:solidFill>
              </a:rPr>
              <a:t>协作及交流能力</a:t>
            </a:r>
            <a:endParaRPr lang="en-US" altLang="zh-CN" sz="4000" b="1" dirty="0">
              <a:solidFill>
                <a:srgbClr val="0000FF"/>
              </a:solidFill>
            </a:endParaRPr>
          </a:p>
          <a:p>
            <a:r>
              <a:rPr lang="zh-CN" altLang="en-US" sz="4000" b="1" dirty="0">
                <a:solidFill>
                  <a:srgbClr val="0000FF"/>
                </a:solidFill>
              </a:rPr>
              <a:t>奖牌含金量大、就业层次</a:t>
            </a:r>
            <a:r>
              <a:rPr lang="zh-CN" altLang="en-US" sz="4000" b="1" dirty="0" smtClean="0">
                <a:solidFill>
                  <a:srgbClr val="0000FF"/>
                </a:solidFill>
              </a:rPr>
              <a:t>高</a:t>
            </a:r>
            <a:endParaRPr lang="en-US" altLang="zh-CN" sz="4000" b="1" dirty="0">
              <a:solidFill>
                <a:srgbClr val="0000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广外</a:t>
            </a:r>
            <a:r>
              <a:rPr lang="en-US" altLang="zh-CN" sz="4400" dirty="0"/>
              <a:t>ACM </a:t>
            </a:r>
            <a:r>
              <a:rPr lang="zh-CN" altLang="en-US" sz="4400" dirty="0"/>
              <a:t>协会</a:t>
            </a:r>
            <a:endParaRPr lang="zh-CN" altLang="en-US" sz="4400" dirty="0"/>
          </a:p>
        </p:txBody>
      </p:sp>
      <p:sp>
        <p:nvSpPr>
          <p:cNvPr id="3" name="内容占位符 2"/>
          <p:cNvSpPr>
            <a:spLocks noGrp="1"/>
          </p:cNvSpPr>
          <p:nvPr>
            <p:ph idx="1"/>
          </p:nvPr>
        </p:nvSpPr>
        <p:spPr>
          <a:xfrm>
            <a:off x="406400" y="2400299"/>
            <a:ext cx="11437257" cy="4210958"/>
          </a:xfrm>
        </p:spPr>
        <p:txBody>
          <a:bodyPr>
            <a:noAutofit/>
          </a:bodyPr>
          <a:lstStyle/>
          <a:p>
            <a:pPr>
              <a:lnSpc>
                <a:spcPct val="150000"/>
              </a:lnSpc>
            </a:pPr>
            <a:r>
              <a:rPr lang="zh-CN" altLang="en-US" sz="2400" b="1" dirty="0">
                <a:solidFill>
                  <a:srgbClr val="0000FF"/>
                </a:solidFill>
              </a:rPr>
              <a:t>广外</a:t>
            </a:r>
            <a:r>
              <a:rPr lang="en-US" altLang="zh-CN" sz="2400" b="1" dirty="0">
                <a:solidFill>
                  <a:srgbClr val="0000FF"/>
                </a:solidFill>
              </a:rPr>
              <a:t>ACM </a:t>
            </a:r>
            <a:r>
              <a:rPr lang="zh-CN" altLang="en-US" sz="2400" b="1" dirty="0" smtClean="0">
                <a:solidFill>
                  <a:srgbClr val="0000FF"/>
                </a:solidFill>
              </a:rPr>
              <a:t>协会</a:t>
            </a:r>
            <a:r>
              <a:rPr lang="zh-CN" altLang="en-US" sz="2400" dirty="0">
                <a:solidFill>
                  <a:schemeClr val="tx1"/>
                </a:solidFill>
              </a:rPr>
              <a:t>成立于</a:t>
            </a:r>
            <a:r>
              <a:rPr lang="en-US" altLang="zh-CN" sz="2400" dirty="0">
                <a:solidFill>
                  <a:schemeClr val="tx1"/>
                </a:solidFill>
              </a:rPr>
              <a:t>2011</a:t>
            </a:r>
            <a:r>
              <a:rPr lang="zh-CN" altLang="en-US" sz="2400" dirty="0">
                <a:solidFill>
                  <a:schemeClr val="tx1"/>
                </a:solidFill>
              </a:rPr>
              <a:t>年，</a:t>
            </a:r>
            <a:r>
              <a:rPr lang="zh-CN" altLang="en-US" sz="2400" dirty="0" smtClean="0"/>
              <a:t>是</a:t>
            </a:r>
            <a:r>
              <a:rPr lang="zh-CN" altLang="en-US" sz="2400" dirty="0"/>
              <a:t>院团委和院系领导的，以培养我校学生创新能力、团队精神和利用计算机分析问题、解决实际问题的能力，提高全校学生综合素质和计算机应用水平</a:t>
            </a:r>
            <a:r>
              <a:rPr lang="zh-CN" altLang="en-US" sz="2400" dirty="0" smtClean="0"/>
              <a:t>。</a:t>
            </a:r>
            <a:endParaRPr lang="en-US" altLang="zh-CN" sz="2400" dirty="0" smtClean="0"/>
          </a:p>
          <a:p>
            <a:pPr>
              <a:lnSpc>
                <a:spcPct val="150000"/>
              </a:lnSpc>
            </a:pPr>
            <a:r>
              <a:rPr lang="en-US" altLang="zh-CN" sz="2400" dirty="0" smtClean="0"/>
              <a:t>ACM</a:t>
            </a:r>
            <a:r>
              <a:rPr lang="zh-CN" altLang="en-US" sz="2400" dirty="0"/>
              <a:t>协会是一个集合钟爱编程和愿意为编程同学服务的一</a:t>
            </a:r>
            <a:r>
              <a:rPr lang="zh-CN" altLang="en-US" sz="2400" dirty="0" smtClean="0"/>
              <a:t>个校级的科技活动团体。</a:t>
            </a:r>
            <a:endParaRPr lang="en-US" altLang="zh-CN" sz="2400" dirty="0" smtClean="0"/>
          </a:p>
          <a:p>
            <a:pPr>
              <a:lnSpc>
                <a:spcPct val="150000"/>
              </a:lnSpc>
            </a:pPr>
            <a:r>
              <a:rPr lang="zh-CN" altLang="en-US" sz="2400" dirty="0" smtClean="0"/>
              <a:t>主要</a:t>
            </a:r>
            <a:r>
              <a:rPr lang="zh-CN" altLang="en-US" sz="2400" dirty="0"/>
              <a:t>的活动内容是</a:t>
            </a:r>
            <a:r>
              <a:rPr lang="zh-CN" altLang="en-US" sz="2400" dirty="0" smtClean="0"/>
              <a:t>组织我校集训队</a:t>
            </a:r>
            <a:r>
              <a:rPr lang="zh-CN" altLang="en-US" sz="2400" dirty="0"/>
              <a:t>参加</a:t>
            </a:r>
            <a:r>
              <a:rPr lang="en-US" altLang="zh-CN" sz="2400" dirty="0"/>
              <a:t>ACM</a:t>
            </a:r>
            <a:r>
              <a:rPr lang="zh-CN" altLang="en-US" sz="2400" dirty="0"/>
              <a:t>训练和竞赛；组织新手培训； 交流</a:t>
            </a:r>
            <a:r>
              <a:rPr lang="en-US" altLang="zh-CN" sz="2400" dirty="0"/>
              <a:t>ACM</a:t>
            </a:r>
            <a:r>
              <a:rPr lang="zh-CN" altLang="en-US" sz="2400" dirty="0"/>
              <a:t>协会相关活动；组织校级程序设计比赛，</a:t>
            </a:r>
            <a:r>
              <a:rPr lang="zh-CN" altLang="en-US" sz="2400" dirty="0" smtClean="0"/>
              <a:t>负责我校</a:t>
            </a:r>
            <a:r>
              <a:rPr lang="en-US" altLang="zh-CN" sz="2400" dirty="0" smtClean="0"/>
              <a:t>ACM</a:t>
            </a:r>
            <a:r>
              <a:rPr lang="zh-CN" altLang="en-US" sz="2400" dirty="0"/>
              <a:t>集训队招新以及协会招新等等。</a:t>
            </a:r>
            <a:endParaRPr lang="zh-CN" altLang="en-US" sz="2400" dirty="0"/>
          </a:p>
          <a:p>
            <a:pPr>
              <a:lnSpc>
                <a:spcPct val="150000"/>
              </a:lnSpc>
            </a:pPr>
            <a:endParaRPr lang="zh-CN" altLang="en-US"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广外</a:t>
            </a:r>
            <a:r>
              <a:rPr lang="en-US" altLang="zh-CN" sz="4400" dirty="0"/>
              <a:t>ACM </a:t>
            </a:r>
            <a:r>
              <a:rPr lang="zh-CN" altLang="en-US" sz="4400" dirty="0" smtClean="0"/>
              <a:t>集训队</a:t>
            </a:r>
            <a:endParaRPr lang="zh-CN" altLang="en-US" sz="4400" dirty="0"/>
          </a:p>
        </p:txBody>
      </p:sp>
      <p:sp>
        <p:nvSpPr>
          <p:cNvPr id="10" name="内容占位符 2"/>
          <p:cNvSpPr txBox="1"/>
          <p:nvPr/>
        </p:nvSpPr>
        <p:spPr>
          <a:xfrm>
            <a:off x="646955" y="2424764"/>
            <a:ext cx="4171788" cy="3463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zh-CN" altLang="en-US" sz="2800" dirty="0"/>
              <a:t>广外</a:t>
            </a:r>
            <a:r>
              <a:rPr lang="en-US" altLang="zh-CN" sz="2800" dirty="0"/>
              <a:t>ACM</a:t>
            </a:r>
            <a:r>
              <a:rPr lang="zh-CN" altLang="en-US" sz="2800" dirty="0"/>
              <a:t>协会一个重要的组成部分</a:t>
            </a:r>
            <a:endParaRPr lang="en-US" altLang="zh-CN" sz="2800" dirty="0" smtClean="0"/>
          </a:p>
          <a:p>
            <a:r>
              <a:rPr lang="zh-CN" altLang="en-US" sz="2800" dirty="0" smtClean="0"/>
              <a:t>成立时间：</a:t>
            </a:r>
            <a:r>
              <a:rPr lang="en-US" altLang="zh-CN" sz="2800" dirty="0" smtClean="0"/>
              <a:t> 2004</a:t>
            </a:r>
            <a:r>
              <a:rPr lang="zh-CN" altLang="en-US" sz="2800" dirty="0" smtClean="0"/>
              <a:t>年</a:t>
            </a:r>
            <a:endParaRPr lang="en-US" altLang="zh-CN" sz="2800" dirty="0" smtClean="0"/>
          </a:p>
          <a:p>
            <a:r>
              <a:rPr lang="zh-CN" altLang="en-US" sz="2800" dirty="0" smtClean="0"/>
              <a:t>指导老师：周咏梅老师、郑琪老师、林华老师和陈晓梅老师</a:t>
            </a:r>
            <a:endParaRPr lang="en-US" altLang="zh-CN" sz="2800" dirty="0" smtClean="0"/>
          </a:p>
          <a:p>
            <a:r>
              <a:rPr lang="zh-CN" altLang="en-US" sz="2800" dirty="0" smtClean="0"/>
              <a:t>队长：林泽聪同学</a:t>
            </a:r>
            <a:endParaRPr lang="en-US" altLang="zh-CN" sz="2800" dirty="0" smtClean="0"/>
          </a:p>
          <a:p>
            <a:endParaRPr lang="zh-CN" altLang="en-US" sz="2800" dirty="0"/>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38057" y="2013800"/>
            <a:ext cx="6550925" cy="4285397"/>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离子会议室">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离子会议室">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2519</Words>
  <Application>WPS 演示</Application>
  <PresentationFormat>宽屏</PresentationFormat>
  <Paragraphs>140</Paragraphs>
  <Slides>24</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宋体</vt:lpstr>
      <vt:lpstr>Wingdings</vt:lpstr>
      <vt:lpstr>Wingdings 3</vt:lpstr>
      <vt:lpstr>Arial</vt:lpstr>
      <vt:lpstr>Century Gothic</vt:lpstr>
      <vt:lpstr>Segoe Print</vt:lpstr>
      <vt:lpstr>微软雅黑</vt:lpstr>
      <vt:lpstr>Arial Unicode MS</vt:lpstr>
      <vt:lpstr>Calibri</vt:lpstr>
      <vt:lpstr>Symbol</vt:lpstr>
      <vt:lpstr>离子会议室</vt:lpstr>
      <vt:lpstr>广外ACM协会</vt:lpstr>
      <vt:lpstr>ACM竞赛介绍</vt:lpstr>
      <vt:lpstr>PowerPoint 演示文稿</vt:lpstr>
      <vt:lpstr>ACM竞赛特点与作用</vt:lpstr>
      <vt:lpstr>ACM竞赛特点与作用</vt:lpstr>
      <vt:lpstr>ACM竞赛特点与作用</vt:lpstr>
      <vt:lpstr>ACM竞赛特点与作用</vt:lpstr>
      <vt:lpstr>广外ACM 协会</vt:lpstr>
      <vt:lpstr>广外ACM 集训队</vt:lpstr>
      <vt:lpstr>广外ACM 集训队</vt:lpstr>
      <vt:lpstr>主要的竞赛</vt:lpstr>
      <vt:lpstr>PowerPoint 演示文稿</vt:lpstr>
      <vt:lpstr>PowerPoint 演示文稿</vt:lpstr>
      <vt:lpstr>PowerPoint 演示文稿</vt:lpstr>
      <vt:lpstr>PowerPoint 演示文稿</vt:lpstr>
      <vt:lpstr>2017年下半年的获奖情况</vt:lpstr>
      <vt:lpstr>2017年上半年的获奖情况</vt:lpstr>
      <vt:lpstr>2017年上半年的获奖情况</vt:lpstr>
      <vt:lpstr>往年获奖情况</vt:lpstr>
      <vt:lpstr>PowerPoint 演示文稿</vt:lpstr>
      <vt:lpstr>往年获奖情况</vt:lpstr>
      <vt:lpstr>PowerPoint 演示文稿</vt:lpstr>
      <vt:lpstr>计划集训后参加比赛</vt:lpstr>
      <vt:lpstr>近两年预期目标</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广外ACM协会</dc:title>
  <dc:creator>锕聪</dc:creator>
  <cp:lastModifiedBy>linzecong</cp:lastModifiedBy>
  <cp:revision>47</cp:revision>
  <dcterms:created xsi:type="dcterms:W3CDTF">2017-07-17T11:54:00Z</dcterms:created>
  <dcterms:modified xsi:type="dcterms:W3CDTF">2018-08-02T14:39:48Z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